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Lato"/>
      <p:regular r:id="rId45"/>
      <p:bold r:id="rId46"/>
      <p:italic r:id="rId47"/>
      <p:boldItalic r:id="rId48"/>
    </p:embeddedFont>
    <p:embeddedFont>
      <p:font typeface="Montserrat ExtraBold"/>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g9O/YhNeem2zT3nSihMKcdDF1d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37D3E3-A3DE-43B7-8D6E-10BF015D1FC8}">
  <a:tblStyle styleId="{7C37D3E3-A3DE-43B7-8D6E-10BF015D1FC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671CE1C-65F2-4486-927A-07AB92DB83B8}"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F0"/>
          </a:solidFill>
        </a:fill>
      </a:tcStyle>
    </a:wholeTbl>
    <a:band1H>
      <a:tcTxStyle/>
      <a:tcStyle>
        <a:fill>
          <a:solidFill>
            <a:srgbClr val="CBD2E0"/>
          </a:solidFill>
        </a:fill>
      </a:tcStyle>
    </a:band1H>
    <a:band2H>
      <a:tcTxStyle/>
    </a:band2H>
    <a:band1V>
      <a:tcTxStyle/>
      <a:tcStyle>
        <a:fill>
          <a:solidFill>
            <a:srgbClr val="CBD2E0"/>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MontserratExtra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regular.fntdata"/><Relationship Id="rId36" Type="http://schemas.openxmlformats.org/officeDocument/2006/relationships/slide" Target="slides/slide31.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Montserrat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US connexion/deconnexion</c:v>
                </c:pt>
              </c:strCache>
            </c:strRef>
          </c:tx>
          <c:dPt>
            <c:idx val="0"/>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1-A31F-4FE9-8121-E5B5458EC469}"/>
              </c:ext>
            </c:extLst>
          </c:dPt>
          <c:dPt>
            <c:idx val="1"/>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3-A31F-4FE9-8121-E5B5458EC469}"/>
              </c:ext>
            </c:extLst>
          </c:dPt>
          <c:cat>
            <c:strRef>
              <c:f>Feuil1!$A$2:$A$3</c:f>
              <c:strCache>
                <c:ptCount val="2"/>
                <c:pt idx="0">
                  <c:v>Automatisé</c:v>
                </c:pt>
                <c:pt idx="1">
                  <c:v>Non automatisé</c:v>
                </c:pt>
              </c:strCache>
            </c:strRef>
          </c:cat>
          <c:val>
            <c:numRef>
              <c:f>Feuil1!$B$2:$B$3</c:f>
              <c:numCache>
                <c:formatCode>General</c:formatCode>
                <c:ptCount val="2"/>
                <c:pt idx="0">
                  <c:v>8.1999999999999993</c:v>
                </c:pt>
                <c:pt idx="1">
                  <c:v>3.2</c:v>
                </c:pt>
              </c:numCache>
            </c:numRef>
          </c:val>
          <c:extLst>
            <c:ext xmlns:c16="http://schemas.microsoft.com/office/drawing/2014/chart" uri="{C3380CC4-5D6E-409C-BE32-E72D297353CC}">
              <c16:uniqueId val="{00000000-0949-49B4-896F-76252FFBAD2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ecathlon.t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notes"/>
          <p:cNvSpPr/>
          <p:nvPr>
            <p:ph idx="2" type="sldImg"/>
          </p:nvPr>
        </p:nvSpPr>
        <p:spPr>
          <a:xfrm>
            <a:off x="422275" y="1241425"/>
            <a:ext cx="5954713" cy="33512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 name="Google Shape;110;p1:notes"/>
          <p:cNvSpPr txBox="1"/>
          <p:nvPr>
            <p:ph idx="1" type="body"/>
          </p:nvPr>
        </p:nvSpPr>
        <p:spPr>
          <a:xfrm>
            <a:off x="679927" y="4778722"/>
            <a:ext cx="5439410" cy="39098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1" name="Google Shape;111;p1:notes"/>
          <p:cNvSpPr txBox="1"/>
          <p:nvPr>
            <p:ph idx="12" type="sldNum"/>
          </p:nvPr>
        </p:nvSpPr>
        <p:spPr>
          <a:xfrm>
            <a:off x="3851342" y="9431600"/>
            <a:ext cx="2946347" cy="498214"/>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fr-FR" sz="1400" u="none" cap="none" strike="noStrike">
                <a:solidFill>
                  <a:srgbClr val="000000"/>
                </a:solidFill>
                <a:latin typeface="Montserrat"/>
                <a:ea typeface="Montserrat"/>
                <a:cs typeface="Montserrat"/>
                <a:sym typeface="Montserrat"/>
              </a:rPr>
              <a:t>‹#›</a:t>
            </a:fld>
            <a:endParaRPr b="0" i="0" sz="1400" u="none" cap="none" strike="noStrike">
              <a:solidFill>
                <a:srgbClr val="000000"/>
              </a:solidFill>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189" name="Google Shape;1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10" name="Google Shape;2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29" name="Google Shape;22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39" name="Google Shape;23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250" name="Google Shape;25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62" name="Google Shape;26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70" name="Google Shape;27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83" name="Google Shape;28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119" name="Google Shape;11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291" name="Google Shape;29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302" name="Google Shape;30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314" name="Google Shape;314;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325" name="Google Shape;32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334" name="Google Shape;33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346" name="Google Shape;346;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sz="2400"/>
              <a:t>Bloc de faux texte supprimable</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355" name="Google Shape;35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367" name="Google Shape;36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2400"/>
          </a:p>
          <a:p>
            <a:pPr indent="0" lvl="0" marL="0" rtl="0" algn="l">
              <a:spcBef>
                <a:spcPts val="0"/>
              </a:spcBef>
              <a:spcAft>
                <a:spcPts val="0"/>
              </a:spcAft>
              <a:buNone/>
            </a:pPr>
            <a:r>
              <a:rPr lang="fr-FR" sz="2400"/>
              <a:t>Pictos</a:t>
            </a:r>
            <a:endParaRPr sz="2400"/>
          </a:p>
        </p:txBody>
      </p:sp>
      <p:sp>
        <p:nvSpPr>
          <p:cNvPr id="378" name="Google Shape;37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390" name="Google Shape;39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Pour notre projet nous avons choisi le site de décathlon tunisie </a:t>
            </a:r>
            <a:endParaRPr/>
          </a:p>
        </p:txBody>
      </p:sp>
      <p:sp>
        <p:nvSpPr>
          <p:cNvPr id="132" name="Google Shape;13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fr-FR"/>
              <a:t>Les tranches d’âges qui utilise le site son les jeunes qui sont familiariser avec l’utilisation d’internet et qui favorise l’achat en ligne et l’adoption des nouvelles technologies</a:t>
            </a:r>
            <a:endParaRPr/>
          </a:p>
        </p:txBody>
      </p:sp>
      <p:sp>
        <p:nvSpPr>
          <p:cNvPr id="142" name="Google Shape;14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EABAB"/>
              </a:buClr>
              <a:buSzPts val="2400"/>
              <a:buFont typeface="Calibri"/>
              <a:buNone/>
            </a:pPr>
            <a:r>
              <a:rPr i="0" lang="fr-FR" sz="2400" u="none" cap="none" strike="noStrike">
                <a:solidFill>
                  <a:srgbClr val="AEABAB"/>
                </a:solidFill>
                <a:latin typeface="Calibri"/>
                <a:ea typeface="Calibri"/>
                <a:cs typeface="Calibri"/>
                <a:sym typeface="Calibri"/>
              </a:rPr>
              <a:t>Notre projet dans le cadre de la formation Talan Academy cursus test et validation consiste en lancement d ’une campagne de test sur le site </a:t>
            </a:r>
            <a:r>
              <a:rPr i="0" lang="fr-FR" sz="2400" u="sng" cap="none" strike="noStrike">
                <a:solidFill>
                  <a:srgbClr val="FF0000"/>
                </a:solidFill>
                <a:latin typeface="Calibri"/>
                <a:ea typeface="Calibri"/>
                <a:cs typeface="Calibri"/>
                <a:sym typeface="Calibri"/>
                <a:hlinkClick r:id="rId2">
                  <a:extLst>
                    <a:ext uri="{A12FA001-AC4F-418D-AE19-62706E023703}">
                      <ahyp:hlinkClr val="tx"/>
                    </a:ext>
                  </a:extLst>
                </a:hlinkClick>
              </a:rPr>
              <a:t>www.decathlon.tn</a:t>
            </a:r>
            <a:r>
              <a:rPr i="0" lang="fr-FR" sz="2400" u="none" cap="none" strike="noStrike">
                <a:solidFill>
                  <a:srgbClr val="FF0000"/>
                </a:solidFill>
                <a:latin typeface="Calibri"/>
                <a:ea typeface="Calibri"/>
                <a:cs typeface="Calibri"/>
                <a:sym typeface="Calibri"/>
              </a:rPr>
              <a:t> </a:t>
            </a:r>
            <a:r>
              <a:rPr i="0" lang="fr-FR" sz="2400" u="none" cap="none" strike="noStrike">
                <a:solidFill>
                  <a:srgbClr val="AEABAB"/>
                </a:solidFill>
                <a:latin typeface="Calibri"/>
                <a:ea typeface="Calibri"/>
                <a:cs typeface="Calibri"/>
                <a:sym typeface="Calibri"/>
              </a:rPr>
              <a:t>afin de tester les différentes fonctionnalités de base qu’offre le site à ces utilisateurs</a:t>
            </a:r>
            <a:endParaRPr b="0" i="0" sz="2000" u="none" cap="none" strike="noStrike">
              <a:solidFill>
                <a:srgbClr val="AEABAB"/>
              </a:solidFill>
              <a:latin typeface="Calibri"/>
              <a:ea typeface="Calibri"/>
              <a:cs typeface="Calibri"/>
              <a:sym typeface="Calibri"/>
            </a:endParaRPr>
          </a:p>
          <a:p>
            <a:pPr indent="0" lvl="0" marL="0" rtl="0" algn="l">
              <a:spcBef>
                <a:spcPts val="0"/>
              </a:spcBef>
              <a:spcAft>
                <a:spcPts val="0"/>
              </a:spcAft>
              <a:buNone/>
            </a:pPr>
            <a:r>
              <a:t/>
            </a:r>
            <a:endParaRPr sz="2400"/>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p:txBody>
      </p:sp>
      <p:sp>
        <p:nvSpPr>
          <p:cNvPr id="181" name="Google Shape;18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uverture" type="title">
  <p:cSld name="TITLE">
    <p:spTree>
      <p:nvGrpSpPr>
        <p:cNvPr id="11" name="Shape 11"/>
        <p:cNvGrpSpPr/>
        <p:nvPr/>
      </p:nvGrpSpPr>
      <p:grpSpPr>
        <a:xfrm>
          <a:off x="0" y="0"/>
          <a:ext cx="0" cy="0"/>
          <a:chOff x="0" y="0"/>
          <a:chExt cx="0" cy="0"/>
        </a:xfrm>
      </p:grpSpPr>
      <p:pic>
        <p:nvPicPr>
          <p:cNvPr id="12" name="Google Shape;12;p33"/>
          <p:cNvPicPr preferRelativeResize="0"/>
          <p:nvPr/>
        </p:nvPicPr>
        <p:blipFill rotWithShape="1">
          <a:blip r:embed="rId2">
            <a:alphaModFix/>
          </a:blip>
          <a:srcRect b="0" l="0" r="0" t="0"/>
          <a:stretch/>
        </p:blipFill>
        <p:spPr>
          <a:xfrm>
            <a:off x="3" y="0"/>
            <a:ext cx="12191999" cy="6858000"/>
          </a:xfrm>
          <a:prstGeom prst="rect">
            <a:avLst/>
          </a:prstGeom>
          <a:noFill/>
          <a:ln>
            <a:noFill/>
          </a:ln>
        </p:spPr>
      </p:pic>
      <p:pic>
        <p:nvPicPr>
          <p:cNvPr id="13" name="Google Shape;13;p33"/>
          <p:cNvPicPr preferRelativeResize="0"/>
          <p:nvPr/>
        </p:nvPicPr>
        <p:blipFill rotWithShape="1">
          <a:blip r:embed="rId3">
            <a:alphaModFix/>
          </a:blip>
          <a:srcRect b="0" l="0" r="0" t="0"/>
          <a:stretch/>
        </p:blipFill>
        <p:spPr>
          <a:xfrm>
            <a:off x="0" y="0"/>
            <a:ext cx="12087492" cy="6858000"/>
          </a:xfrm>
          <a:prstGeom prst="rect">
            <a:avLst/>
          </a:prstGeom>
          <a:noFill/>
          <a:ln>
            <a:noFill/>
          </a:ln>
        </p:spPr>
      </p:pic>
      <p:pic>
        <p:nvPicPr>
          <p:cNvPr id="14" name="Google Shape;14;p33"/>
          <p:cNvPicPr preferRelativeResize="0"/>
          <p:nvPr/>
        </p:nvPicPr>
        <p:blipFill rotWithShape="1">
          <a:blip r:embed="rId4">
            <a:alphaModFix/>
          </a:blip>
          <a:srcRect b="0" l="0" r="0" t="0"/>
          <a:stretch/>
        </p:blipFill>
        <p:spPr>
          <a:xfrm>
            <a:off x="8621647" y="1838361"/>
            <a:ext cx="3309151" cy="1861577"/>
          </a:xfrm>
          <a:prstGeom prst="rect">
            <a:avLst/>
          </a:prstGeom>
          <a:noFill/>
          <a:ln>
            <a:noFill/>
          </a:ln>
        </p:spPr>
      </p:pic>
      <p:sp>
        <p:nvSpPr>
          <p:cNvPr id="15" name="Google Shape;15;p33"/>
          <p:cNvSpPr txBox="1"/>
          <p:nvPr>
            <p:ph type="ctrTitle"/>
          </p:nvPr>
        </p:nvSpPr>
        <p:spPr>
          <a:xfrm>
            <a:off x="350533" y="697581"/>
            <a:ext cx="9144000" cy="443199"/>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 name="Google Shape;16;p33"/>
          <p:cNvSpPr txBox="1"/>
          <p:nvPr>
            <p:ph idx="1" type="subTitle"/>
          </p:nvPr>
        </p:nvSpPr>
        <p:spPr>
          <a:xfrm>
            <a:off x="350533" y="1687289"/>
            <a:ext cx="9144000" cy="387798"/>
          </a:xfrm>
          <a:prstGeom prst="rect">
            <a:avLst/>
          </a:prstGeom>
          <a:noFill/>
          <a:ln>
            <a:noFill/>
          </a:ln>
        </p:spPr>
        <p:txBody>
          <a:bodyPr anchorCtr="0" anchor="t" bIns="0" lIns="0" spcFirstLastPara="1" rIns="0" wrap="square" tIns="0">
            <a:spAutoFit/>
          </a:bodyPr>
          <a:lstStyle>
            <a:lvl1pPr lvl="0" marR="0" rtl="0" algn="l">
              <a:lnSpc>
                <a:spcPct val="90000"/>
              </a:lnSpc>
              <a:spcBef>
                <a:spcPts val="1333"/>
              </a:spcBef>
              <a:spcAft>
                <a:spcPts val="0"/>
              </a:spcAft>
              <a:buClr>
                <a:schemeClr val="lt1"/>
              </a:buClr>
              <a:buSzPts val="2800"/>
              <a:buFont typeface="Arial"/>
              <a:buNone/>
              <a:defRPr b="0" i="0" sz="2800" u="none" cap="none" strike="noStrike">
                <a:solidFill>
                  <a:schemeClr val="lt1"/>
                </a:solidFill>
                <a:latin typeface="Montserrat"/>
                <a:ea typeface="Montserrat"/>
                <a:cs typeface="Montserrat"/>
                <a:sym typeface="Montserrat"/>
              </a:defRPr>
            </a:lvl1pPr>
            <a:lvl2pPr lvl="1" marR="0" rtl="0" algn="ctr">
              <a:lnSpc>
                <a:spcPct val="90000"/>
              </a:lnSpc>
              <a:spcBef>
                <a:spcPts val="667"/>
              </a:spcBef>
              <a:spcAft>
                <a:spcPts val="0"/>
              </a:spcAft>
              <a:buClr>
                <a:schemeClr val="dk2"/>
              </a:buClr>
              <a:buSzPts val="2667"/>
              <a:buFont typeface="Arial"/>
              <a:buNone/>
              <a:defRPr b="0" i="0" sz="2667" u="none" cap="none" strike="noStrike">
                <a:solidFill>
                  <a:schemeClr val="dk2"/>
                </a:solidFill>
                <a:latin typeface="Montserrat"/>
                <a:ea typeface="Montserrat"/>
                <a:cs typeface="Montserrat"/>
                <a:sym typeface="Montserrat"/>
              </a:defRPr>
            </a:lvl2pPr>
            <a:lvl3pPr lvl="2" marR="0" rtl="0" algn="ctr">
              <a:lnSpc>
                <a:spcPct val="90000"/>
              </a:lnSpc>
              <a:spcBef>
                <a:spcPts val="667"/>
              </a:spcBef>
              <a:spcAft>
                <a:spcPts val="0"/>
              </a:spcAft>
              <a:buClr>
                <a:schemeClr val="accent1"/>
              </a:buClr>
              <a:buSzPts val="2400"/>
              <a:buFont typeface="Arial"/>
              <a:buNone/>
              <a:defRPr b="0" i="0" sz="2400" u="none" cap="none" strike="noStrike">
                <a:solidFill>
                  <a:schemeClr val="dk2"/>
                </a:solidFill>
                <a:latin typeface="Montserrat"/>
                <a:ea typeface="Montserrat"/>
                <a:cs typeface="Montserrat"/>
                <a:sym typeface="Montserrat"/>
              </a:defRPr>
            </a:lvl3pPr>
            <a:lvl4pPr lvl="3"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4pPr>
            <a:lvl5pPr lvl="4"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5pPr>
            <a:lvl6pPr lvl="5"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6pPr>
            <a:lvl7pPr lvl="6"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7pPr>
            <a:lvl8pPr lvl="7"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8pPr>
            <a:lvl9pPr lvl="8" marR="0" rtl="0" algn="ctr">
              <a:lnSpc>
                <a:spcPct val="90000"/>
              </a:lnSpc>
              <a:spcBef>
                <a:spcPts val="667"/>
              </a:spcBef>
              <a:spcAft>
                <a:spcPts val="0"/>
              </a:spcAft>
              <a:buClr>
                <a:schemeClr val="dk1"/>
              </a:buClr>
              <a:buSzPts val="2133"/>
              <a:buFont typeface="Arial"/>
              <a:buNone/>
              <a:defRPr b="0" i="0" sz="2133" u="none" cap="none" strike="noStrike">
                <a:solidFill>
                  <a:schemeClr val="dk1"/>
                </a:solidFill>
                <a:latin typeface="Montserrat"/>
                <a:ea typeface="Montserrat"/>
                <a:cs typeface="Montserrat"/>
                <a:sym typeface="Montserrat"/>
              </a:defRPr>
            </a:lvl9pPr>
          </a:lstStyle>
          <a:p/>
        </p:txBody>
      </p:sp>
      <p:cxnSp>
        <p:nvCxnSpPr>
          <p:cNvPr id="17" name="Google Shape;17;p33"/>
          <p:cNvCxnSpPr/>
          <p:nvPr/>
        </p:nvCxnSpPr>
        <p:spPr>
          <a:xfrm>
            <a:off x="350533" y="495299"/>
            <a:ext cx="408000" cy="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Vide">
  <p:cSld name="02 // Vide">
    <p:spTree>
      <p:nvGrpSpPr>
        <p:cNvPr id="86" name="Shape 86"/>
        <p:cNvGrpSpPr/>
        <p:nvPr/>
      </p:nvGrpSpPr>
      <p:grpSpPr>
        <a:xfrm>
          <a:off x="0" y="0"/>
          <a:ext cx="0" cy="0"/>
          <a:chOff x="0" y="0"/>
          <a:chExt cx="0" cy="0"/>
        </a:xfrm>
      </p:grpSpPr>
      <p:sp>
        <p:nvSpPr>
          <p:cNvPr id="87" name="Google Shape;87;p42"/>
          <p:cNvSpPr/>
          <p:nvPr/>
        </p:nvSpPr>
        <p:spPr>
          <a:xfrm>
            <a:off x="-9180" y="-37333"/>
            <a:ext cx="275600" cy="6944000"/>
          </a:xfrm>
          <a:prstGeom prst="rect">
            <a:avLst/>
          </a:prstGeom>
          <a:solidFill>
            <a:srgbClr val="20408E">
              <a:alpha val="1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88" name="Google Shape;88;p42"/>
          <p:cNvSpPr/>
          <p:nvPr/>
        </p:nvSpPr>
        <p:spPr>
          <a:xfrm flipH="1">
            <a:off x="-321700" y="2899067"/>
            <a:ext cx="588133" cy="4035333"/>
          </a:xfrm>
          <a:prstGeom prst="flowChartManualInput">
            <a:avLst/>
          </a:prstGeom>
          <a:solidFill>
            <a:srgbClr val="20408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89" name="Google Shape;89;p42"/>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90" name="Google Shape;90;p42"/>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Violet // Sous titre">
  <p:cSld name="03 Violet // Sous titre">
    <p:bg>
      <p:bgPr>
        <a:noFill/>
      </p:bgPr>
    </p:bg>
    <p:spTree>
      <p:nvGrpSpPr>
        <p:cNvPr id="91" name="Shape 91"/>
        <p:cNvGrpSpPr/>
        <p:nvPr/>
      </p:nvGrpSpPr>
      <p:grpSpPr>
        <a:xfrm>
          <a:off x="0" y="0"/>
          <a:ext cx="0" cy="0"/>
          <a:chOff x="0" y="0"/>
          <a:chExt cx="0" cy="0"/>
        </a:xfrm>
      </p:grpSpPr>
      <p:sp>
        <p:nvSpPr>
          <p:cNvPr id="92" name="Google Shape;92;p43"/>
          <p:cNvSpPr txBox="1"/>
          <p:nvPr>
            <p:ph type="title"/>
          </p:nvPr>
        </p:nvSpPr>
        <p:spPr>
          <a:xfrm>
            <a:off x="444499" y="505304"/>
            <a:ext cx="9900000" cy="307776"/>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1" i="0" sz="2000" u="none" cap="none" strike="noStrike">
                <a:solidFill>
                  <a:srgbClr val="203F8E"/>
                </a:solidFill>
                <a:latin typeface="Montserrat"/>
                <a:ea typeface="Montserrat"/>
                <a:cs typeface="Montserrat"/>
                <a:sym typeface="Montserrat"/>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cxnSp>
        <p:nvCxnSpPr>
          <p:cNvPr id="93" name="Google Shape;93;p43"/>
          <p:cNvCxnSpPr/>
          <p:nvPr/>
        </p:nvCxnSpPr>
        <p:spPr>
          <a:xfrm>
            <a:off x="444500" y="334432"/>
            <a:ext cx="216000" cy="0"/>
          </a:xfrm>
          <a:prstGeom prst="straightConnector1">
            <a:avLst/>
          </a:prstGeom>
          <a:noFill/>
          <a:ln cap="flat" cmpd="sng" w="25400">
            <a:solidFill>
              <a:schemeClr val="accent1"/>
            </a:solidFill>
            <a:prstDash val="solid"/>
            <a:round/>
            <a:headEnd len="sm" w="sm" type="none"/>
            <a:tailEnd len="sm" w="sm" type="none"/>
          </a:ln>
        </p:spPr>
      </p:cxnSp>
      <p:sp>
        <p:nvSpPr>
          <p:cNvPr id="94" name="Google Shape;94;p43"/>
          <p:cNvSpPr txBox="1"/>
          <p:nvPr>
            <p:ph idx="1" type="body"/>
          </p:nvPr>
        </p:nvSpPr>
        <p:spPr>
          <a:xfrm>
            <a:off x="444500" y="813081"/>
            <a:ext cx="9900000" cy="215444"/>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SzPts val="1400"/>
              <a:buNone/>
              <a:defRPr b="0" i="0" sz="1400" u="none" cap="none" strike="noStrike">
                <a:solidFill>
                  <a:schemeClr val="lt2"/>
                </a:solidFill>
                <a:latin typeface="Montserrat"/>
                <a:ea typeface="Montserrat"/>
                <a:cs typeface="Montserrat"/>
                <a:sym typeface="Montserrat"/>
              </a:defRPr>
            </a:lvl1pPr>
            <a:lvl2pPr indent="-228600" lvl="1" marL="914400" marR="0" rtl="0" algn="l">
              <a:lnSpc>
                <a:spcPct val="100000"/>
              </a:lnSpc>
              <a:spcBef>
                <a:spcPts val="0"/>
              </a:spcBef>
              <a:spcAft>
                <a:spcPts val="0"/>
              </a:spcAft>
              <a:buSzPts val="1400"/>
              <a:buNone/>
              <a:defRPr b="0" i="0" sz="1400" u="none" cap="none" strike="noStrike">
                <a:solidFill>
                  <a:schemeClr val="lt2"/>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chemeClr val="lt2"/>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 name="Google Shape;95;p43"/>
          <p:cNvSpPr txBox="1"/>
          <p:nvPr>
            <p:ph idx="2" type="body"/>
          </p:nvPr>
        </p:nvSpPr>
        <p:spPr>
          <a:xfrm>
            <a:off x="444498" y="1336299"/>
            <a:ext cx="11527103" cy="5056109"/>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Noto Sans Symbols"/>
              <a:buChar char="▪"/>
              <a:defRPr b="0" i="0" sz="1600"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44388A"/>
              </a:buClr>
              <a:buSzPts val="1400"/>
              <a:buFont typeface="Montserrat"/>
              <a:buChar char="○"/>
              <a:defRPr b="1" i="0" sz="1867" u="none" cap="none" strike="noStrike">
                <a:solidFill>
                  <a:srgbClr val="44388A"/>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Violet // Sous titre">
  <p:cSld name="1_03 Violet // Sous titre">
    <p:bg>
      <p:bgPr>
        <a:noFill/>
      </p:bgPr>
    </p:bg>
    <p:spTree>
      <p:nvGrpSpPr>
        <p:cNvPr id="96" name="Shape 96"/>
        <p:cNvGrpSpPr/>
        <p:nvPr/>
      </p:nvGrpSpPr>
      <p:grpSpPr>
        <a:xfrm>
          <a:off x="0" y="0"/>
          <a:ext cx="0" cy="0"/>
          <a:chOff x="0" y="0"/>
          <a:chExt cx="0" cy="0"/>
        </a:xfrm>
      </p:grpSpPr>
      <p:sp>
        <p:nvSpPr>
          <p:cNvPr id="97" name="Google Shape;97;p44"/>
          <p:cNvSpPr/>
          <p:nvPr/>
        </p:nvSpPr>
        <p:spPr>
          <a:xfrm>
            <a:off x="-9180" y="-37333"/>
            <a:ext cx="275600" cy="6944000"/>
          </a:xfrm>
          <a:prstGeom prst="rect">
            <a:avLst/>
          </a:prstGeom>
          <a:solidFill>
            <a:srgbClr val="44388A">
              <a:alpha val="1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98" name="Google Shape;98;p44"/>
          <p:cNvSpPr/>
          <p:nvPr/>
        </p:nvSpPr>
        <p:spPr>
          <a:xfrm flipH="1">
            <a:off x="-321700" y="2899067"/>
            <a:ext cx="588133" cy="4035333"/>
          </a:xfrm>
          <a:prstGeom prst="flowChartManualInput">
            <a:avLst/>
          </a:prstGeom>
          <a:solidFill>
            <a:srgbClr val="4438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spTree>
      <p:nvGrpSpPr>
        <p:cNvPr id="99" name="Shape 99"/>
        <p:cNvGrpSpPr/>
        <p:nvPr/>
      </p:nvGrpSpPr>
      <p:grpSpPr>
        <a:xfrm>
          <a:off x="0" y="0"/>
          <a:ext cx="0" cy="0"/>
          <a:chOff x="0" y="0"/>
          <a:chExt cx="0" cy="0"/>
        </a:xfrm>
      </p:grpSpPr>
      <p:sp>
        <p:nvSpPr>
          <p:cNvPr id="100" name="Google Shape;100;p4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1" name="Google Shape;101;p45"/>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FFB99E"/>
              </a:buClr>
              <a:buSzPts val="1400"/>
              <a:buNone/>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p:txBody>
      </p:sp>
      <p:sp>
        <p:nvSpPr>
          <p:cNvPr id="102" name="Google Shape;102;p45"/>
          <p:cNvSpPr/>
          <p:nvPr/>
        </p:nvSpPr>
        <p:spPr>
          <a:xfrm>
            <a:off x="-9180" y="-37333"/>
            <a:ext cx="275600" cy="6944000"/>
          </a:xfrm>
          <a:prstGeom prst="rect">
            <a:avLst/>
          </a:prstGeom>
          <a:solidFill>
            <a:srgbClr val="DBF7E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103" name="Google Shape;103;p45"/>
          <p:cNvSpPr/>
          <p:nvPr/>
        </p:nvSpPr>
        <p:spPr>
          <a:xfrm flipH="1">
            <a:off x="-321700" y="2899067"/>
            <a:ext cx="588133" cy="4035333"/>
          </a:xfrm>
          <a:prstGeom prst="flowChartManualInput">
            <a:avLst/>
          </a:prstGeom>
          <a:solidFill>
            <a:srgbClr val="45D89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id="104" name="Google Shape;104;p45"/>
          <p:cNvPicPr preferRelativeResize="0"/>
          <p:nvPr/>
        </p:nvPicPr>
        <p:blipFill rotWithShape="1">
          <a:blip r:embed="rId2">
            <a:alphaModFix/>
          </a:blip>
          <a:srcRect b="0" l="0" r="0" t="0"/>
          <a:stretch/>
        </p:blipFill>
        <p:spPr>
          <a:xfrm>
            <a:off x="10722598" y="230321"/>
            <a:ext cx="1238400" cy="469627"/>
          </a:xfrm>
          <a:prstGeom prst="rect">
            <a:avLst/>
          </a:prstGeom>
          <a:noFill/>
          <a:ln>
            <a:noFill/>
          </a:ln>
        </p:spPr>
      </p:pic>
      <p:sp>
        <p:nvSpPr>
          <p:cNvPr id="105" name="Google Shape;105;p45"/>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106" name="Google Shape;106;p45"/>
          <p:cNvSpPr/>
          <p:nvPr/>
        </p:nvSpPr>
        <p:spPr>
          <a:xfrm>
            <a:off x="572282" y="268517"/>
            <a:ext cx="251100" cy="1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p:nvPr/>
        </p:nvSpPr>
        <p:spPr>
          <a:xfrm>
            <a:off x="488582" y="268517"/>
            <a:ext cx="334800" cy="25200"/>
          </a:xfrm>
          <a:prstGeom prst="rect">
            <a:avLst/>
          </a:prstGeom>
          <a:solidFill>
            <a:srgbClr val="45D89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207A9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Vide">
  <p:cSld name="03 Vide">
    <p:spTree>
      <p:nvGrpSpPr>
        <p:cNvPr id="18" name="Shape 18"/>
        <p:cNvGrpSpPr/>
        <p:nvPr/>
      </p:nvGrpSpPr>
      <p:grpSpPr>
        <a:xfrm>
          <a:off x="0" y="0"/>
          <a:ext cx="0" cy="0"/>
          <a:chOff x="0" y="0"/>
          <a:chExt cx="0" cy="0"/>
        </a:xfrm>
      </p:grpSpPr>
      <p:sp>
        <p:nvSpPr>
          <p:cNvPr id="19" name="Google Shape;19;p34"/>
          <p:cNvSpPr/>
          <p:nvPr/>
        </p:nvSpPr>
        <p:spPr>
          <a:xfrm>
            <a:off x="-9180" y="-37333"/>
            <a:ext cx="275600" cy="6944000"/>
          </a:xfrm>
          <a:prstGeom prst="rect">
            <a:avLst/>
          </a:prstGeom>
          <a:solidFill>
            <a:srgbClr val="44388A">
              <a:alpha val="1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sp>
        <p:nvSpPr>
          <p:cNvPr id="20" name="Google Shape;20;p34"/>
          <p:cNvSpPr/>
          <p:nvPr/>
        </p:nvSpPr>
        <p:spPr>
          <a:xfrm flipH="1">
            <a:off x="-321700" y="2899067"/>
            <a:ext cx="588133" cy="4035333"/>
          </a:xfrm>
          <a:prstGeom prst="flowChartManualInput">
            <a:avLst/>
          </a:prstGeom>
          <a:solidFill>
            <a:srgbClr val="4438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Arial"/>
              <a:ea typeface="Arial"/>
              <a:cs typeface="Arial"/>
              <a:sym typeface="Arial"/>
            </a:endParaRPr>
          </a:p>
        </p:txBody>
      </p:sp>
      <p:pic>
        <p:nvPicPr>
          <p:cNvPr id="21" name="Google Shape;21;p34"/>
          <p:cNvPicPr preferRelativeResize="0"/>
          <p:nvPr/>
        </p:nvPicPr>
        <p:blipFill rotWithShape="1">
          <a:blip r:embed="rId2">
            <a:alphaModFix/>
          </a:blip>
          <a:srcRect b="0" l="0" r="0" t="0"/>
          <a:stretch/>
        </p:blipFill>
        <p:spPr>
          <a:xfrm>
            <a:off x="10722598" y="230321"/>
            <a:ext cx="1238400" cy="469627"/>
          </a:xfrm>
          <a:prstGeom prst="rect">
            <a:avLst/>
          </a:prstGeom>
          <a:noFill/>
          <a:ln>
            <a:noFill/>
          </a:ln>
        </p:spPr>
      </p:pic>
      <p:sp>
        <p:nvSpPr>
          <p:cNvPr id="22" name="Google Shape;22;p34"/>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23" name="Google Shape;23;p34"/>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
        <p:nvSpPr>
          <p:cNvPr id="24" name="Google Shape;24;p34"/>
          <p:cNvSpPr/>
          <p:nvPr/>
        </p:nvSpPr>
        <p:spPr>
          <a:xfrm>
            <a:off x="572282" y="268517"/>
            <a:ext cx="251100" cy="1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4"/>
          <p:cNvSpPr txBox="1"/>
          <p:nvPr>
            <p:ph type="title"/>
          </p:nvPr>
        </p:nvSpPr>
        <p:spPr>
          <a:xfrm>
            <a:off x="396655" y="292153"/>
            <a:ext cx="7709654" cy="40779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570A2"/>
              </a:buClr>
              <a:buSzPts val="1800"/>
              <a:buFont typeface="Arial"/>
              <a:buNone/>
              <a:defRPr b="1" i="0" sz="2400"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2pPr>
            <a:lvl3pPr lvl="2"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3pPr>
            <a:lvl4pPr lvl="3"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4pPr>
            <a:lvl5pPr lvl="4"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5pPr>
            <a:lvl6pPr lvl="5"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6pPr>
            <a:lvl7pPr lvl="6"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7pPr>
            <a:lvl8pPr lvl="7"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8pPr>
            <a:lvl9pPr lvl="8" marR="0" rtl="0" algn="l">
              <a:lnSpc>
                <a:spcPct val="100000"/>
              </a:lnSpc>
              <a:spcBef>
                <a:spcPts val="0"/>
              </a:spcBef>
              <a:spcAft>
                <a:spcPts val="0"/>
              </a:spcAft>
              <a:buClr>
                <a:srgbClr val="2570A2"/>
              </a:buClr>
              <a:buSzPts val="1400"/>
              <a:buFont typeface="Arial"/>
              <a:buNone/>
              <a:defRPr b="0" i="0" sz="1867" u="none" cap="none" strike="noStrike">
                <a:solidFill>
                  <a:srgbClr val="2570A2"/>
                </a:solidFill>
                <a:latin typeface="Arial"/>
                <a:ea typeface="Arial"/>
                <a:cs typeface="Arial"/>
                <a:sym typeface="Arial"/>
              </a:defRPr>
            </a:lvl9pPr>
          </a:lstStyle>
          <a:p/>
        </p:txBody>
      </p:sp>
      <p:sp>
        <p:nvSpPr>
          <p:cNvPr id="26" name="Google Shape;26;p34"/>
          <p:cNvSpPr/>
          <p:nvPr/>
        </p:nvSpPr>
        <p:spPr>
          <a:xfrm>
            <a:off x="488582" y="268517"/>
            <a:ext cx="334800" cy="25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207A9D"/>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3 Bleu 1">
  <p:cSld name="2_3 Bleu 1">
    <p:spTree>
      <p:nvGrpSpPr>
        <p:cNvPr id="27" name="Shape 27"/>
        <p:cNvGrpSpPr/>
        <p:nvPr/>
      </p:nvGrpSpPr>
      <p:grpSpPr>
        <a:xfrm>
          <a:off x="0" y="0"/>
          <a:ext cx="0" cy="0"/>
          <a:chOff x="0" y="0"/>
          <a:chExt cx="0" cy="0"/>
        </a:xfrm>
      </p:grpSpPr>
      <p:sp>
        <p:nvSpPr>
          <p:cNvPr id="28" name="Google Shape;28;p35"/>
          <p:cNvSpPr/>
          <p:nvPr/>
        </p:nvSpPr>
        <p:spPr>
          <a:xfrm>
            <a:off x="-9180" y="-37333"/>
            <a:ext cx="275600" cy="6944000"/>
          </a:xfrm>
          <a:prstGeom prst="rect">
            <a:avLst/>
          </a:prstGeom>
          <a:solidFill>
            <a:srgbClr val="20408E">
              <a:alpha val="1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29" name="Google Shape;29;p35"/>
          <p:cNvSpPr/>
          <p:nvPr/>
        </p:nvSpPr>
        <p:spPr>
          <a:xfrm flipH="1">
            <a:off x="-321700" y="2899068"/>
            <a:ext cx="588133" cy="4035333"/>
          </a:xfrm>
          <a:prstGeom prst="flowChartManualInput">
            <a:avLst/>
          </a:prstGeom>
          <a:solidFill>
            <a:srgbClr val="20408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30" name="Google Shape;30;p35"/>
          <p:cNvSpPr/>
          <p:nvPr/>
        </p:nvSpPr>
        <p:spPr>
          <a:xfrm>
            <a:off x="540000" y="216000"/>
            <a:ext cx="240000" cy="36000"/>
          </a:xfrm>
          <a:prstGeom prst="rect">
            <a:avLst/>
          </a:prstGeom>
          <a:solidFill>
            <a:srgbClr val="20408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15CA6"/>
              </a:solidFill>
              <a:latin typeface="Montserrat"/>
              <a:ea typeface="Montserrat"/>
              <a:cs typeface="Montserrat"/>
              <a:sym typeface="Montserrat"/>
            </a:endParaRPr>
          </a:p>
        </p:txBody>
      </p:sp>
      <p:pic>
        <p:nvPicPr>
          <p:cNvPr descr="Une image contenant portable, signe&#10;&#10;Description générée automatiquement" id="31" name="Google Shape;31;p35"/>
          <p:cNvPicPr preferRelativeResize="0"/>
          <p:nvPr/>
        </p:nvPicPr>
        <p:blipFill rotWithShape="1">
          <a:blip r:embed="rId2">
            <a:alphaModFix/>
          </a:blip>
          <a:srcRect b="0" l="0" r="0" t="0"/>
          <a:stretch/>
        </p:blipFill>
        <p:spPr>
          <a:xfrm>
            <a:off x="11158363" y="132620"/>
            <a:ext cx="987276" cy="661241"/>
          </a:xfrm>
          <a:prstGeom prst="rect">
            <a:avLst/>
          </a:prstGeom>
          <a:noFill/>
          <a:ln>
            <a:noFill/>
          </a:ln>
        </p:spPr>
      </p:pic>
      <p:sp>
        <p:nvSpPr>
          <p:cNvPr id="32" name="Google Shape;32;p35"/>
          <p:cNvSpPr txBox="1"/>
          <p:nvPr>
            <p:ph idx="1" type="body"/>
          </p:nvPr>
        </p:nvSpPr>
        <p:spPr>
          <a:xfrm>
            <a:off x="540000" y="1168403"/>
            <a:ext cx="11112000" cy="536575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SzPts val="1400"/>
              <a:buNone/>
              <a:defRPr b="0" i="0" sz="1600" u="none" cap="none" strike="noStrike">
                <a:solidFill>
                  <a:srgbClr val="000000"/>
                </a:solidFill>
                <a:latin typeface="Montserrat"/>
                <a:ea typeface="Montserrat"/>
                <a:cs typeface="Montserrat"/>
                <a:sym typeface="Montserrat"/>
              </a:defRPr>
            </a:lvl1pPr>
            <a:lvl2pPr indent="-330200" lvl="1" marL="914400" marR="0" rtl="0" algn="l">
              <a:lnSpc>
                <a:spcPct val="100000"/>
              </a:lnSpc>
              <a:spcBef>
                <a:spcPts val="600"/>
              </a:spcBef>
              <a:spcAft>
                <a:spcPts val="0"/>
              </a:spcAft>
              <a:buClr>
                <a:srgbClr val="000000"/>
              </a:buClr>
              <a:buSzPts val="1600"/>
              <a:buFont typeface="Courier New"/>
              <a:buChar char="o"/>
              <a:defRPr b="0" i="0" sz="1600" u="none" cap="none" strike="noStrike">
                <a:solidFill>
                  <a:srgbClr val="000000"/>
                </a:solidFill>
                <a:latin typeface="Montserrat"/>
                <a:ea typeface="Montserrat"/>
                <a:cs typeface="Montserrat"/>
                <a:sym typeface="Montserrat"/>
              </a:defRPr>
            </a:lvl2pPr>
            <a:lvl3pPr indent="-330200" lvl="2" marL="1371600" marR="0" rtl="0" algn="l">
              <a:lnSpc>
                <a:spcPct val="100000"/>
              </a:lnSpc>
              <a:spcBef>
                <a:spcPts val="600"/>
              </a:spcBef>
              <a:spcAft>
                <a:spcPts val="0"/>
              </a:spcAft>
              <a:buClr>
                <a:srgbClr val="000000"/>
              </a:buClr>
              <a:buSzPts val="1600"/>
              <a:buFont typeface="Courier New"/>
              <a:buChar char="o"/>
              <a:defRPr b="0" i="0" sz="1600" u="none" cap="none" strike="noStrike">
                <a:solidFill>
                  <a:srgbClr val="000000"/>
                </a:solidFill>
                <a:latin typeface="Montserrat"/>
                <a:ea typeface="Montserrat"/>
                <a:cs typeface="Montserrat"/>
                <a:sym typeface="Montserrat"/>
              </a:defRPr>
            </a:lvl3pPr>
            <a:lvl4pPr indent="-330200" lvl="3" marL="1828800" marR="0" rtl="0" algn="l">
              <a:lnSpc>
                <a:spcPct val="100000"/>
              </a:lnSpc>
              <a:spcBef>
                <a:spcPts val="600"/>
              </a:spcBef>
              <a:spcAft>
                <a:spcPts val="0"/>
              </a:spcAft>
              <a:buClr>
                <a:srgbClr val="000000"/>
              </a:buClr>
              <a:buSzPts val="1600"/>
              <a:buFont typeface="Courier New"/>
              <a:buChar char="o"/>
              <a:defRPr b="0" i="0" sz="1600" u="none" cap="none" strike="noStrike">
                <a:solidFill>
                  <a:srgbClr val="000000"/>
                </a:solidFill>
                <a:latin typeface="Montserrat"/>
                <a:ea typeface="Montserrat"/>
                <a:cs typeface="Montserrat"/>
                <a:sym typeface="Montserrat"/>
              </a:defRPr>
            </a:lvl4pPr>
            <a:lvl5pPr indent="-330200" lvl="4" marL="2286000" marR="0" rtl="0" algn="l">
              <a:lnSpc>
                <a:spcPct val="100000"/>
              </a:lnSpc>
              <a:spcBef>
                <a:spcPts val="600"/>
              </a:spcBef>
              <a:spcAft>
                <a:spcPts val="0"/>
              </a:spcAft>
              <a:buClr>
                <a:srgbClr val="000000"/>
              </a:buClr>
              <a:buSzPts val="1600"/>
              <a:buFont typeface="Courier New"/>
              <a:buChar char="o"/>
              <a:defRPr b="0" i="0" sz="16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 name="Google Shape;33;p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rgbClr val="7F7F7F"/>
                </a:solidFill>
                <a:latin typeface="Arial"/>
                <a:ea typeface="Arial"/>
                <a:cs typeface="Arial"/>
                <a:sym typeface="Arial"/>
              </a:defRPr>
            </a:lvl1pPr>
            <a:lvl2pPr indent="0" lvl="1" marL="0" marR="0" rtl="0" algn="r">
              <a:spcBef>
                <a:spcPts val="0"/>
              </a:spcBef>
              <a:buNone/>
              <a:defRPr b="0" i="0" sz="1800" u="none" cap="none" strike="noStrike">
                <a:solidFill>
                  <a:srgbClr val="7F7F7F"/>
                </a:solidFill>
                <a:latin typeface="Arial"/>
                <a:ea typeface="Arial"/>
                <a:cs typeface="Arial"/>
                <a:sym typeface="Arial"/>
              </a:defRPr>
            </a:lvl2pPr>
            <a:lvl3pPr indent="0" lvl="2" marL="0" marR="0" rtl="0" algn="r">
              <a:spcBef>
                <a:spcPts val="0"/>
              </a:spcBef>
              <a:buNone/>
              <a:defRPr b="0" i="0" sz="1800" u="none" cap="none" strike="noStrike">
                <a:solidFill>
                  <a:srgbClr val="7F7F7F"/>
                </a:solidFill>
                <a:latin typeface="Arial"/>
                <a:ea typeface="Arial"/>
                <a:cs typeface="Arial"/>
                <a:sym typeface="Arial"/>
              </a:defRPr>
            </a:lvl3pPr>
            <a:lvl4pPr indent="0" lvl="3" marL="0" marR="0" rtl="0" algn="r">
              <a:spcBef>
                <a:spcPts val="0"/>
              </a:spcBef>
              <a:buNone/>
              <a:defRPr b="0" i="0" sz="1800" u="none" cap="none" strike="noStrike">
                <a:solidFill>
                  <a:srgbClr val="7F7F7F"/>
                </a:solidFill>
                <a:latin typeface="Arial"/>
                <a:ea typeface="Arial"/>
                <a:cs typeface="Arial"/>
                <a:sym typeface="Arial"/>
              </a:defRPr>
            </a:lvl4pPr>
            <a:lvl5pPr indent="0" lvl="4" marL="0" marR="0" rtl="0" algn="r">
              <a:spcBef>
                <a:spcPts val="0"/>
              </a:spcBef>
              <a:buNone/>
              <a:defRPr b="0" i="0" sz="1800" u="none" cap="none" strike="noStrike">
                <a:solidFill>
                  <a:srgbClr val="7F7F7F"/>
                </a:solidFill>
                <a:latin typeface="Arial"/>
                <a:ea typeface="Arial"/>
                <a:cs typeface="Arial"/>
                <a:sym typeface="Arial"/>
              </a:defRPr>
            </a:lvl5pPr>
            <a:lvl6pPr indent="0" lvl="5" marL="0" marR="0" rtl="0" algn="r">
              <a:spcBef>
                <a:spcPts val="0"/>
              </a:spcBef>
              <a:buNone/>
              <a:defRPr b="0" i="0" sz="1800" u="none" cap="none" strike="noStrike">
                <a:solidFill>
                  <a:srgbClr val="7F7F7F"/>
                </a:solidFill>
                <a:latin typeface="Arial"/>
                <a:ea typeface="Arial"/>
                <a:cs typeface="Arial"/>
                <a:sym typeface="Arial"/>
              </a:defRPr>
            </a:lvl6pPr>
            <a:lvl7pPr indent="0" lvl="6" marL="0" marR="0" rtl="0" algn="r">
              <a:spcBef>
                <a:spcPts val="0"/>
              </a:spcBef>
              <a:buNone/>
              <a:defRPr b="0" i="0" sz="1800" u="none" cap="none" strike="noStrike">
                <a:solidFill>
                  <a:srgbClr val="7F7F7F"/>
                </a:solidFill>
                <a:latin typeface="Arial"/>
                <a:ea typeface="Arial"/>
                <a:cs typeface="Arial"/>
                <a:sym typeface="Arial"/>
              </a:defRPr>
            </a:lvl7pPr>
            <a:lvl8pPr indent="0" lvl="7" marL="0" marR="0" rtl="0" algn="r">
              <a:spcBef>
                <a:spcPts val="0"/>
              </a:spcBef>
              <a:buNone/>
              <a:defRPr b="0" i="0" sz="1800" u="none" cap="none" strike="noStrike">
                <a:solidFill>
                  <a:srgbClr val="7F7F7F"/>
                </a:solidFill>
                <a:latin typeface="Arial"/>
                <a:ea typeface="Arial"/>
                <a:cs typeface="Arial"/>
                <a:sym typeface="Arial"/>
              </a:defRPr>
            </a:lvl8pPr>
            <a:lvl9pPr indent="0" lvl="8" marL="0" marR="0" rtl="0" algn="r">
              <a:spcBef>
                <a:spcPts val="0"/>
              </a:spcBef>
              <a:buNone/>
              <a:defRPr b="0" i="0" sz="18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r>
              <a:t/>
            </a:r>
            <a:endParaRPr/>
          </a:p>
        </p:txBody>
      </p:sp>
      <p:sp>
        <p:nvSpPr>
          <p:cNvPr id="34" name="Google Shape;34;p35"/>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35" name="Google Shape;35;p35"/>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FFB99E"/>
              </a:buClr>
              <a:buSzPts val="1400"/>
              <a:buNone/>
              <a:defRPr/>
            </a:lvl1pPr>
            <a:lvl2pPr lvl="1" algn="l">
              <a:spcBef>
                <a:spcPts val="0"/>
              </a:spcBef>
              <a:spcAft>
                <a:spcPts val="0"/>
              </a:spcAft>
              <a:buClr>
                <a:schemeClr val="dk1"/>
              </a:buClr>
              <a:buSzPts val="1400"/>
              <a:buNone/>
              <a:defRPr/>
            </a:lvl2pPr>
            <a:lvl3pPr lvl="2" algn="l">
              <a:spcBef>
                <a:spcPts val="0"/>
              </a:spcBef>
              <a:spcAft>
                <a:spcPts val="0"/>
              </a:spcAft>
              <a:buClr>
                <a:schemeClr val="dk1"/>
              </a:buClr>
              <a:buSzPts val="1400"/>
              <a:buNone/>
              <a:defRPr/>
            </a:lvl3pPr>
            <a:lvl4pPr lvl="3" algn="l">
              <a:spcBef>
                <a:spcPts val="0"/>
              </a:spcBef>
              <a:spcAft>
                <a:spcPts val="0"/>
              </a:spcAft>
              <a:buClr>
                <a:schemeClr val="dk1"/>
              </a:buClr>
              <a:buSzPts val="1400"/>
              <a:buNone/>
              <a:defRPr/>
            </a:lvl4pPr>
            <a:lvl5pPr lvl="4" algn="l">
              <a:spcBef>
                <a:spcPts val="0"/>
              </a:spcBef>
              <a:spcAft>
                <a:spcPts val="0"/>
              </a:spcAft>
              <a:buClr>
                <a:schemeClr val="dk1"/>
              </a:buClr>
              <a:buSzPts val="1400"/>
              <a:buNone/>
              <a:defRPr/>
            </a:lvl5pPr>
            <a:lvl6pPr lvl="5" algn="l">
              <a:spcBef>
                <a:spcPts val="0"/>
              </a:spcBef>
              <a:spcAft>
                <a:spcPts val="0"/>
              </a:spcAft>
              <a:buClr>
                <a:schemeClr val="dk1"/>
              </a:buClr>
              <a:buSzPts val="1400"/>
              <a:buNone/>
              <a:defRPr/>
            </a:lvl6pPr>
            <a:lvl7pPr lvl="6" algn="l">
              <a:spcBef>
                <a:spcPts val="0"/>
              </a:spcBef>
              <a:spcAft>
                <a:spcPts val="0"/>
              </a:spcAft>
              <a:buClr>
                <a:schemeClr val="dk1"/>
              </a:buClr>
              <a:buSzPts val="1400"/>
              <a:buNone/>
              <a:defRPr/>
            </a:lvl7pPr>
            <a:lvl8pPr lvl="7" algn="l">
              <a:spcBef>
                <a:spcPts val="0"/>
              </a:spcBef>
              <a:spcAft>
                <a:spcPts val="0"/>
              </a:spcAft>
              <a:buClr>
                <a:schemeClr val="dk1"/>
              </a:buClr>
              <a:buSzPts val="1400"/>
              <a:buNone/>
              <a:defRPr/>
            </a:lvl8pPr>
            <a:lvl9pPr lvl="8" algn="l">
              <a:spcBef>
                <a:spcPts val="0"/>
              </a:spcBef>
              <a:spcAft>
                <a:spcPts val="0"/>
              </a:spcAft>
              <a:buClr>
                <a:schemeClr val="dk1"/>
              </a:buClr>
              <a:buSzPts val="1400"/>
              <a:buNone/>
              <a:defRPr/>
            </a:lvl9pPr>
          </a:lstStyle>
          <a:p/>
        </p:txBody>
      </p:sp>
      <p:sp>
        <p:nvSpPr>
          <p:cNvPr id="36" name="Google Shape;36;p3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Titre">
  <p:cSld name="01 // Titre">
    <p:bg>
      <p:bgPr>
        <a:solidFill>
          <a:schemeClr val="dk2"/>
        </a:solidFill>
      </p:bgPr>
    </p:bg>
    <p:spTree>
      <p:nvGrpSpPr>
        <p:cNvPr id="37" name="Shape 37"/>
        <p:cNvGrpSpPr/>
        <p:nvPr/>
      </p:nvGrpSpPr>
      <p:grpSpPr>
        <a:xfrm>
          <a:off x="0" y="0"/>
          <a:ext cx="0" cy="0"/>
          <a:chOff x="0" y="0"/>
          <a:chExt cx="0" cy="0"/>
        </a:xfrm>
      </p:grpSpPr>
      <p:sp>
        <p:nvSpPr>
          <p:cNvPr id="38" name="Google Shape;38;p36"/>
          <p:cNvSpPr txBox="1"/>
          <p:nvPr>
            <p:ph type="title"/>
          </p:nvPr>
        </p:nvSpPr>
        <p:spPr>
          <a:xfrm>
            <a:off x="9267" y="2905733"/>
            <a:ext cx="12127600" cy="679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2400" u="none" cap="none" strike="noStrike">
                <a:solidFill>
                  <a:srgbClr val="FFFFFF"/>
                </a:solidFill>
                <a:latin typeface="Montserrat ExtraBold"/>
                <a:ea typeface="Montserrat ExtraBold"/>
                <a:cs typeface="Montserrat ExtraBold"/>
                <a:sym typeface="Montserrat ExtraBold"/>
              </a:defRPr>
            </a:lvl1pPr>
            <a:lvl2pPr lvl="1"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9pPr>
          </a:lstStyle>
          <a:p/>
        </p:txBody>
      </p:sp>
      <p:pic>
        <p:nvPicPr>
          <p:cNvPr id="39" name="Google Shape;39;p36"/>
          <p:cNvPicPr preferRelativeResize="0"/>
          <p:nvPr/>
        </p:nvPicPr>
        <p:blipFill rotWithShape="1">
          <a:blip r:embed="rId2">
            <a:alphaModFix/>
          </a:blip>
          <a:srcRect b="0" l="0" r="0" t="0"/>
          <a:stretch/>
        </p:blipFill>
        <p:spPr>
          <a:xfrm>
            <a:off x="10648284" y="103993"/>
            <a:ext cx="1381905" cy="778042"/>
          </a:xfrm>
          <a:prstGeom prst="rect">
            <a:avLst/>
          </a:prstGeom>
          <a:noFill/>
          <a:ln>
            <a:noFill/>
          </a:ln>
        </p:spPr>
      </p:pic>
      <p:sp>
        <p:nvSpPr>
          <p:cNvPr id="40" name="Google Shape;40;p36"/>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BFBFBF"/>
              </a:buClr>
              <a:buSzPts val="1100"/>
              <a:buFont typeface="Montserrat"/>
              <a:buNone/>
            </a:pPr>
            <a:fld id="{00000000-1234-1234-1234-123412341234}" type="slidenum">
              <a:rPr b="0" i="0" lang="fr-FR" sz="1100" u="none" cap="none" strike="noStrike">
                <a:solidFill>
                  <a:srgbClr val="BFBFBF"/>
                </a:solidFill>
                <a:latin typeface="Montserrat"/>
                <a:ea typeface="Montserrat"/>
                <a:cs typeface="Montserrat"/>
                <a:sym typeface="Montserrat"/>
              </a:rPr>
              <a:t>‹#›</a:t>
            </a:fld>
            <a:endParaRPr b="0" i="0" sz="1100" u="none" cap="none" strike="noStrike">
              <a:solidFill>
                <a:srgbClr val="BFBFBF"/>
              </a:solidFill>
              <a:latin typeface="Montserrat"/>
              <a:ea typeface="Montserrat"/>
              <a:cs typeface="Montserrat"/>
              <a:sym typeface="Montserrat"/>
            </a:endParaRPr>
          </a:p>
        </p:txBody>
      </p:sp>
      <p:sp>
        <p:nvSpPr>
          <p:cNvPr id="41" name="Google Shape;41;p36"/>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BFBFBF"/>
              </a:buClr>
              <a:buSzPts val="1400"/>
              <a:buFont typeface="Montserrat"/>
              <a:buNone/>
              <a:defRPr sz="1100">
                <a:solidFill>
                  <a:srgbClr val="BFBFB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Sous-titre">
  <p:cSld name="01 // Sous-titre">
    <p:spTree>
      <p:nvGrpSpPr>
        <p:cNvPr id="42" name="Shape 42"/>
        <p:cNvGrpSpPr/>
        <p:nvPr/>
      </p:nvGrpSpPr>
      <p:grpSpPr>
        <a:xfrm>
          <a:off x="0" y="0"/>
          <a:ext cx="0" cy="0"/>
          <a:chOff x="0" y="0"/>
          <a:chExt cx="0" cy="0"/>
        </a:xfrm>
      </p:grpSpPr>
      <p:sp>
        <p:nvSpPr>
          <p:cNvPr id="43" name="Google Shape;43;p37"/>
          <p:cNvSpPr/>
          <p:nvPr/>
        </p:nvSpPr>
        <p:spPr>
          <a:xfrm>
            <a:off x="-13767" y="-43000"/>
            <a:ext cx="3543600" cy="6944000"/>
          </a:xfrm>
          <a:prstGeom prst="rect">
            <a:avLst/>
          </a:prstGeom>
          <a:solidFill>
            <a:schemeClr val="dk2">
              <a:alpha val="14901"/>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44" name="Google Shape;44;p37"/>
          <p:cNvSpPr txBox="1"/>
          <p:nvPr>
            <p:ph idx="1" type="body"/>
          </p:nvPr>
        </p:nvSpPr>
        <p:spPr>
          <a:xfrm>
            <a:off x="3726000" y="788267"/>
            <a:ext cx="8245600" cy="539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867"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44388A"/>
              </a:buClr>
              <a:buSzPts val="1400"/>
              <a:buFont typeface="Montserrat"/>
              <a:buChar char="○"/>
              <a:defRPr b="1" i="0" sz="1867" u="none" cap="none" strike="noStrike">
                <a:solidFill>
                  <a:srgbClr val="44388A"/>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9pPr>
          </a:lstStyle>
          <a:p/>
        </p:txBody>
      </p:sp>
      <p:sp>
        <p:nvSpPr>
          <p:cNvPr id="45" name="Google Shape;45;p37"/>
          <p:cNvSpPr/>
          <p:nvPr/>
        </p:nvSpPr>
        <p:spPr>
          <a:xfrm flipH="1">
            <a:off x="-9181" y="4889000"/>
            <a:ext cx="3543600" cy="1969000"/>
          </a:xfrm>
          <a:prstGeom prst="flowChartManualInpu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46" name="Google Shape;46;p37"/>
          <p:cNvSpPr/>
          <p:nvPr/>
        </p:nvSpPr>
        <p:spPr>
          <a:xfrm>
            <a:off x="7661933" y="383600"/>
            <a:ext cx="6090800" cy="6090800"/>
          </a:xfrm>
          <a:prstGeom prst="donut">
            <a:avLst>
              <a:gd fmla="val 13694" name="adj"/>
            </a:avLst>
          </a:prstGeom>
          <a:solidFill>
            <a:schemeClr val="dk2">
              <a:alpha val="549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BCD6F1"/>
              </a:solidFill>
              <a:latin typeface="Montserrat"/>
              <a:ea typeface="Montserrat"/>
              <a:cs typeface="Montserrat"/>
              <a:sym typeface="Montserrat"/>
            </a:endParaRPr>
          </a:p>
        </p:txBody>
      </p:sp>
      <p:sp>
        <p:nvSpPr>
          <p:cNvPr id="47" name="Google Shape;47;p37"/>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48" name="Google Shape;48;p37"/>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
        <p:nvSpPr>
          <p:cNvPr id="49" name="Google Shape;49;p37"/>
          <p:cNvSpPr/>
          <p:nvPr/>
        </p:nvSpPr>
        <p:spPr>
          <a:xfrm>
            <a:off x="362400" y="509467"/>
            <a:ext cx="334800" cy="25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chemeClr val="accent1"/>
              </a:solidFill>
              <a:latin typeface="Montserrat"/>
              <a:ea typeface="Montserrat"/>
              <a:cs typeface="Montserrat"/>
              <a:sym typeface="Montserrat"/>
            </a:endParaRPr>
          </a:p>
        </p:txBody>
      </p:sp>
      <p:sp>
        <p:nvSpPr>
          <p:cNvPr id="50" name="Google Shape;50;p37"/>
          <p:cNvSpPr txBox="1"/>
          <p:nvPr>
            <p:ph type="title"/>
          </p:nvPr>
        </p:nvSpPr>
        <p:spPr>
          <a:xfrm>
            <a:off x="167733" y="597600"/>
            <a:ext cx="3240000"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1" i="0" sz="2400" u="none" cap="none" strike="noStrike">
                <a:solidFill>
                  <a:schemeClr val="dk2"/>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sp>
        <p:nvSpPr>
          <p:cNvPr id="51" name="Google Shape;51;p37"/>
          <p:cNvSpPr txBox="1"/>
          <p:nvPr>
            <p:ph idx="2" type="subTitle"/>
          </p:nvPr>
        </p:nvSpPr>
        <p:spPr>
          <a:xfrm>
            <a:off x="167733" y="1530533"/>
            <a:ext cx="3235200"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67"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pic>
        <p:nvPicPr>
          <p:cNvPr id="52" name="Google Shape;52;p37"/>
          <p:cNvPicPr preferRelativeResize="0"/>
          <p:nvPr/>
        </p:nvPicPr>
        <p:blipFill rotWithShape="1">
          <a:blip r:embed="rId2">
            <a:alphaModFix/>
          </a:blip>
          <a:srcRect b="0" l="0" r="0" t="0"/>
          <a:stretch/>
        </p:blipFill>
        <p:spPr>
          <a:xfrm>
            <a:off x="348667" y="6016711"/>
            <a:ext cx="1178724" cy="66364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01 // Sous-titre">
  <p:cSld name="1_01 // Sous-titre">
    <p:spTree>
      <p:nvGrpSpPr>
        <p:cNvPr id="53" name="Shape 53"/>
        <p:cNvGrpSpPr/>
        <p:nvPr/>
      </p:nvGrpSpPr>
      <p:grpSpPr>
        <a:xfrm>
          <a:off x="0" y="0"/>
          <a:ext cx="0" cy="0"/>
          <a:chOff x="0" y="0"/>
          <a:chExt cx="0" cy="0"/>
        </a:xfrm>
      </p:grpSpPr>
      <p:sp>
        <p:nvSpPr>
          <p:cNvPr id="54" name="Google Shape;54;p38"/>
          <p:cNvSpPr/>
          <p:nvPr/>
        </p:nvSpPr>
        <p:spPr>
          <a:xfrm>
            <a:off x="-13767" y="-43000"/>
            <a:ext cx="3543600" cy="6944000"/>
          </a:xfrm>
          <a:prstGeom prst="rect">
            <a:avLst/>
          </a:prstGeom>
          <a:solidFill>
            <a:schemeClr val="accent1">
              <a:alpha val="14901"/>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55" name="Google Shape;55;p38"/>
          <p:cNvSpPr txBox="1"/>
          <p:nvPr>
            <p:ph idx="1" type="body"/>
          </p:nvPr>
        </p:nvSpPr>
        <p:spPr>
          <a:xfrm>
            <a:off x="3726000" y="788267"/>
            <a:ext cx="8245600" cy="539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2"/>
              </a:buClr>
              <a:buSzPts val="1400"/>
              <a:buFont typeface="Montserrat"/>
              <a:buChar char="●"/>
              <a:defRPr b="0" i="0" sz="1867"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44388A"/>
              </a:buClr>
              <a:buSzPts val="1400"/>
              <a:buFont typeface="Montserrat"/>
              <a:buChar char="○"/>
              <a:defRPr b="1" i="0" sz="1867" u="none" cap="none" strike="noStrike">
                <a:solidFill>
                  <a:srgbClr val="44388A"/>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9pPr>
          </a:lstStyle>
          <a:p/>
        </p:txBody>
      </p:sp>
      <p:sp>
        <p:nvSpPr>
          <p:cNvPr id="56" name="Google Shape;56;p38"/>
          <p:cNvSpPr/>
          <p:nvPr/>
        </p:nvSpPr>
        <p:spPr>
          <a:xfrm flipH="1">
            <a:off x="-9181" y="4889000"/>
            <a:ext cx="3543600" cy="1969000"/>
          </a:xfrm>
          <a:prstGeom prst="flowChartManualInpu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57" name="Google Shape;57;p38"/>
          <p:cNvSpPr/>
          <p:nvPr/>
        </p:nvSpPr>
        <p:spPr>
          <a:xfrm>
            <a:off x="7661933" y="383600"/>
            <a:ext cx="6090800" cy="6090800"/>
          </a:xfrm>
          <a:prstGeom prst="donut">
            <a:avLst>
              <a:gd fmla="val 13694" name="adj"/>
            </a:avLst>
          </a:prstGeom>
          <a:solidFill>
            <a:schemeClr val="dk2">
              <a:alpha val="549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BCD6F1"/>
              </a:solidFill>
              <a:latin typeface="Montserrat"/>
              <a:ea typeface="Montserrat"/>
              <a:cs typeface="Montserrat"/>
              <a:sym typeface="Montserrat"/>
            </a:endParaRPr>
          </a:p>
        </p:txBody>
      </p:sp>
      <p:sp>
        <p:nvSpPr>
          <p:cNvPr id="58" name="Google Shape;58;p38"/>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59" name="Google Shape;59;p38"/>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
        <p:nvSpPr>
          <p:cNvPr id="60" name="Google Shape;60;p38"/>
          <p:cNvSpPr/>
          <p:nvPr/>
        </p:nvSpPr>
        <p:spPr>
          <a:xfrm>
            <a:off x="362400" y="509467"/>
            <a:ext cx="334800" cy="25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chemeClr val="accent1"/>
              </a:solidFill>
              <a:latin typeface="Montserrat"/>
              <a:ea typeface="Montserrat"/>
              <a:cs typeface="Montserrat"/>
              <a:sym typeface="Montserrat"/>
            </a:endParaRPr>
          </a:p>
        </p:txBody>
      </p:sp>
      <p:sp>
        <p:nvSpPr>
          <p:cNvPr id="61" name="Google Shape;61;p38"/>
          <p:cNvSpPr txBox="1"/>
          <p:nvPr>
            <p:ph type="title"/>
          </p:nvPr>
        </p:nvSpPr>
        <p:spPr>
          <a:xfrm>
            <a:off x="167733" y="597600"/>
            <a:ext cx="3240000"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1" i="0" sz="2400" u="none" cap="none" strike="noStrike">
                <a:solidFill>
                  <a:schemeClr val="dk2"/>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sp>
        <p:nvSpPr>
          <p:cNvPr id="62" name="Google Shape;62;p38"/>
          <p:cNvSpPr txBox="1"/>
          <p:nvPr>
            <p:ph idx="2" type="subTitle"/>
          </p:nvPr>
        </p:nvSpPr>
        <p:spPr>
          <a:xfrm>
            <a:off x="167733" y="1530533"/>
            <a:ext cx="3235200"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67" u="none" cap="none" strike="noStrike">
                <a:solidFill>
                  <a:schemeClr val="dk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pic>
        <p:nvPicPr>
          <p:cNvPr id="63" name="Google Shape;63;p38"/>
          <p:cNvPicPr preferRelativeResize="0"/>
          <p:nvPr/>
        </p:nvPicPr>
        <p:blipFill rotWithShape="1">
          <a:blip r:embed="rId2">
            <a:alphaModFix/>
          </a:blip>
          <a:srcRect b="0" l="0" r="0" t="0"/>
          <a:stretch/>
        </p:blipFill>
        <p:spPr>
          <a:xfrm>
            <a:off x="348667" y="6016711"/>
            <a:ext cx="1178724" cy="66364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Vide">
  <p:cSld name="01 // Vide">
    <p:spTree>
      <p:nvGrpSpPr>
        <p:cNvPr id="64" name="Shape 64"/>
        <p:cNvGrpSpPr/>
        <p:nvPr/>
      </p:nvGrpSpPr>
      <p:grpSpPr>
        <a:xfrm>
          <a:off x="0" y="0"/>
          <a:ext cx="0" cy="0"/>
          <a:chOff x="0" y="0"/>
          <a:chExt cx="0" cy="0"/>
        </a:xfrm>
      </p:grpSpPr>
      <p:sp>
        <p:nvSpPr>
          <p:cNvPr id="65" name="Google Shape;65;p39"/>
          <p:cNvSpPr/>
          <p:nvPr/>
        </p:nvSpPr>
        <p:spPr>
          <a:xfrm>
            <a:off x="-9180" y="-37333"/>
            <a:ext cx="275600" cy="6944000"/>
          </a:xfrm>
          <a:prstGeom prst="rect">
            <a:avLst/>
          </a:prstGeom>
          <a:solidFill>
            <a:srgbClr val="44388A">
              <a:alpha val="1490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66" name="Google Shape;66;p39"/>
          <p:cNvSpPr/>
          <p:nvPr/>
        </p:nvSpPr>
        <p:spPr>
          <a:xfrm flipH="1">
            <a:off x="-321700" y="2899067"/>
            <a:ext cx="588133" cy="4035333"/>
          </a:xfrm>
          <a:prstGeom prst="flowChartManualInput">
            <a:avLst/>
          </a:prstGeom>
          <a:solidFill>
            <a:srgbClr val="44388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67" name="Google Shape;67;p39"/>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68" name="Google Shape;68;p39"/>
          <p:cNvSpPr txBox="1"/>
          <p:nvPr/>
        </p:nvSpPr>
        <p:spPr>
          <a:xfrm>
            <a:off x="444500" y="6555200"/>
            <a:ext cx="934200" cy="169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7F7F7F"/>
              </a:buClr>
              <a:buSzPts val="1100"/>
              <a:buFont typeface="Montserrat"/>
              <a:buNone/>
            </a:pPr>
            <a:r>
              <a:rPr b="0" i="0" lang="fr-FR" sz="1100" u="none" cap="none" strike="noStrike">
                <a:solidFill>
                  <a:srgbClr val="7F7F7F"/>
                </a:solidFill>
                <a:latin typeface="Montserrat"/>
                <a:ea typeface="Montserrat"/>
                <a:cs typeface="Montserrat"/>
                <a:sym typeface="Montserrat"/>
              </a:rPr>
              <a:t>Confidentiel</a:t>
            </a:r>
            <a:endParaRPr b="0" i="0" sz="1100" u="none" cap="none" strike="noStrike">
              <a:solidFill>
                <a:srgbClr val="7F7F7F"/>
              </a:solidFill>
              <a:latin typeface="Montserrat"/>
              <a:ea typeface="Montserrat"/>
              <a:cs typeface="Montserrat"/>
              <a:sym typeface="Montserrat"/>
            </a:endParaRPr>
          </a:p>
        </p:txBody>
      </p:sp>
      <p:sp>
        <p:nvSpPr>
          <p:cNvPr id="69" name="Google Shape;69;p39"/>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Titre">
  <p:cSld name="02 // Titre">
    <p:bg>
      <p:bgPr>
        <a:solidFill>
          <a:schemeClr val="lt2"/>
        </a:solidFill>
      </p:bgPr>
    </p:bg>
    <p:spTree>
      <p:nvGrpSpPr>
        <p:cNvPr id="70" name="Shape 70"/>
        <p:cNvGrpSpPr/>
        <p:nvPr/>
      </p:nvGrpSpPr>
      <p:grpSpPr>
        <a:xfrm>
          <a:off x="0" y="0"/>
          <a:ext cx="0" cy="0"/>
          <a:chOff x="0" y="0"/>
          <a:chExt cx="0" cy="0"/>
        </a:xfrm>
      </p:grpSpPr>
      <p:sp>
        <p:nvSpPr>
          <p:cNvPr id="71" name="Google Shape;71;p40"/>
          <p:cNvSpPr txBox="1"/>
          <p:nvPr>
            <p:ph type="title"/>
          </p:nvPr>
        </p:nvSpPr>
        <p:spPr>
          <a:xfrm>
            <a:off x="9267" y="2905733"/>
            <a:ext cx="12127600" cy="679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1" i="0" sz="2400" u="none" cap="none" strike="noStrike">
                <a:solidFill>
                  <a:srgbClr val="FFFFFF"/>
                </a:solidFill>
                <a:latin typeface="Montserrat ExtraBold"/>
                <a:ea typeface="Montserrat ExtraBold"/>
                <a:cs typeface="Montserrat ExtraBold"/>
                <a:sym typeface="Montserrat ExtraBold"/>
              </a:defRPr>
            </a:lvl1pPr>
            <a:lvl2pPr lvl="1"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2pPr>
            <a:lvl3pPr lvl="2"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3pPr>
            <a:lvl4pPr lvl="3"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4pPr>
            <a:lvl5pPr lvl="4"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5pPr>
            <a:lvl6pPr lvl="5"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6pPr>
            <a:lvl7pPr lvl="6"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7pPr>
            <a:lvl8pPr lvl="7"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8pPr>
            <a:lvl9pPr lvl="8" marR="0" rtl="0" algn="ctr">
              <a:lnSpc>
                <a:spcPct val="100000"/>
              </a:lnSpc>
              <a:spcBef>
                <a:spcPts val="0"/>
              </a:spcBef>
              <a:spcAft>
                <a:spcPts val="0"/>
              </a:spcAft>
              <a:buClr>
                <a:srgbClr val="000000"/>
              </a:buClr>
              <a:buSzPts val="1800"/>
              <a:buFont typeface="Arial"/>
              <a:buNone/>
              <a:defRPr b="0" i="0" sz="2400" u="none" cap="none" strike="noStrike">
                <a:solidFill>
                  <a:srgbClr val="44388A"/>
                </a:solidFill>
                <a:latin typeface="Montserrat"/>
                <a:ea typeface="Montserrat"/>
                <a:cs typeface="Montserrat"/>
                <a:sym typeface="Montserrat"/>
              </a:defRPr>
            </a:lvl9pPr>
          </a:lstStyle>
          <a:p/>
        </p:txBody>
      </p:sp>
      <p:pic>
        <p:nvPicPr>
          <p:cNvPr id="72" name="Google Shape;72;p40"/>
          <p:cNvPicPr preferRelativeResize="0"/>
          <p:nvPr/>
        </p:nvPicPr>
        <p:blipFill rotWithShape="1">
          <a:blip r:embed="rId2">
            <a:alphaModFix/>
          </a:blip>
          <a:srcRect b="0" l="0" r="0" t="0"/>
          <a:stretch/>
        </p:blipFill>
        <p:spPr>
          <a:xfrm>
            <a:off x="10648284" y="103993"/>
            <a:ext cx="1381905" cy="778042"/>
          </a:xfrm>
          <a:prstGeom prst="rect">
            <a:avLst/>
          </a:prstGeom>
          <a:noFill/>
          <a:ln>
            <a:noFill/>
          </a:ln>
        </p:spPr>
      </p:pic>
      <p:sp>
        <p:nvSpPr>
          <p:cNvPr id="73" name="Google Shape;73;p40"/>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BFBFBF"/>
              </a:buClr>
              <a:buSzPts val="1100"/>
              <a:buFont typeface="Montserrat"/>
              <a:buNone/>
            </a:pPr>
            <a:fld id="{00000000-1234-1234-1234-123412341234}" type="slidenum">
              <a:rPr b="0" i="0" lang="fr-FR" sz="1100" u="none" cap="none" strike="noStrike">
                <a:solidFill>
                  <a:srgbClr val="BFBFBF"/>
                </a:solidFill>
                <a:latin typeface="Montserrat"/>
                <a:ea typeface="Montserrat"/>
                <a:cs typeface="Montserrat"/>
                <a:sym typeface="Montserrat"/>
              </a:rPr>
              <a:t>‹#›</a:t>
            </a:fld>
            <a:endParaRPr b="0" i="0" sz="1100" u="none" cap="none" strike="noStrike">
              <a:solidFill>
                <a:srgbClr val="BFBFBF"/>
              </a:solidFill>
              <a:latin typeface="Montserrat"/>
              <a:ea typeface="Montserrat"/>
              <a:cs typeface="Montserrat"/>
              <a:sym typeface="Montserrat"/>
            </a:endParaRPr>
          </a:p>
        </p:txBody>
      </p:sp>
      <p:sp>
        <p:nvSpPr>
          <p:cNvPr id="74" name="Google Shape;74;p40"/>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BFBFBF"/>
              </a:buClr>
              <a:buSzPts val="1400"/>
              <a:buFont typeface="Montserrat"/>
              <a:buNone/>
              <a:defRPr sz="1100">
                <a:solidFill>
                  <a:srgbClr val="BFBFB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Sous-titre">
  <p:cSld name="02 // Sous-titre">
    <p:spTree>
      <p:nvGrpSpPr>
        <p:cNvPr id="75" name="Shape 75"/>
        <p:cNvGrpSpPr/>
        <p:nvPr/>
      </p:nvGrpSpPr>
      <p:grpSpPr>
        <a:xfrm>
          <a:off x="0" y="0"/>
          <a:ext cx="0" cy="0"/>
          <a:chOff x="0" y="0"/>
          <a:chExt cx="0" cy="0"/>
        </a:xfrm>
      </p:grpSpPr>
      <p:sp>
        <p:nvSpPr>
          <p:cNvPr id="76" name="Google Shape;76;p41"/>
          <p:cNvSpPr/>
          <p:nvPr/>
        </p:nvSpPr>
        <p:spPr>
          <a:xfrm>
            <a:off x="-13766" y="-43000"/>
            <a:ext cx="1426930" cy="6944000"/>
          </a:xfrm>
          <a:prstGeom prst="rect">
            <a:avLst/>
          </a:prstGeom>
          <a:solidFill>
            <a:schemeClr val="lt2">
              <a:alpha val="14901"/>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77" name="Google Shape;77;p41"/>
          <p:cNvSpPr txBox="1"/>
          <p:nvPr>
            <p:ph idx="1" type="body"/>
          </p:nvPr>
        </p:nvSpPr>
        <p:spPr>
          <a:xfrm>
            <a:off x="3726000" y="788267"/>
            <a:ext cx="8245600" cy="539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lt2"/>
              </a:buClr>
              <a:buSzPts val="1400"/>
              <a:buFont typeface="Montserrat"/>
              <a:buChar char="●"/>
              <a:defRPr b="0" i="0" sz="1867"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44388A"/>
              </a:buClr>
              <a:buSzPts val="1400"/>
              <a:buFont typeface="Montserrat"/>
              <a:buChar char="○"/>
              <a:defRPr b="1" i="0" sz="1867" u="none" cap="none" strike="noStrike">
                <a:solidFill>
                  <a:srgbClr val="44388A"/>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3pPr>
            <a:lvl4pPr indent="-317500" lvl="3" marL="1828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4pPr>
            <a:lvl5pPr indent="-317500" lvl="4" marL="22860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5pPr>
            <a:lvl6pPr indent="-317500" lvl="5" marL="27432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6pPr>
            <a:lvl7pPr indent="-317500" lvl="6" marL="32004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7pPr>
            <a:lvl8pPr indent="-317500" lvl="7" marL="36576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8pPr>
            <a:lvl9pPr indent="-317500" lvl="8" marL="4114800" marR="0" rtl="0" algn="l">
              <a:lnSpc>
                <a:spcPct val="100000"/>
              </a:lnSpc>
              <a:spcBef>
                <a:spcPts val="0"/>
              </a:spcBef>
              <a:spcAft>
                <a:spcPts val="0"/>
              </a:spcAft>
              <a:buClr>
                <a:srgbClr val="000000"/>
              </a:buClr>
              <a:buSzPts val="1400"/>
              <a:buFont typeface="Montserrat"/>
              <a:buChar char="■"/>
              <a:defRPr b="0" i="0" sz="1867" u="none" cap="none" strike="noStrike">
                <a:solidFill>
                  <a:srgbClr val="000000"/>
                </a:solidFill>
                <a:latin typeface="Montserrat"/>
                <a:ea typeface="Montserrat"/>
                <a:cs typeface="Montserrat"/>
                <a:sym typeface="Montserrat"/>
              </a:defRPr>
            </a:lvl9pPr>
          </a:lstStyle>
          <a:p/>
        </p:txBody>
      </p:sp>
      <p:sp>
        <p:nvSpPr>
          <p:cNvPr id="78" name="Google Shape;78;p41"/>
          <p:cNvSpPr/>
          <p:nvPr/>
        </p:nvSpPr>
        <p:spPr>
          <a:xfrm flipH="1">
            <a:off x="-9182" y="4889000"/>
            <a:ext cx="1422346" cy="1969000"/>
          </a:xfrm>
          <a:prstGeom prst="flowChartManualInpu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000000"/>
              </a:solidFill>
              <a:latin typeface="Montserrat"/>
              <a:ea typeface="Montserrat"/>
              <a:cs typeface="Montserrat"/>
              <a:sym typeface="Montserrat"/>
            </a:endParaRPr>
          </a:p>
        </p:txBody>
      </p:sp>
      <p:sp>
        <p:nvSpPr>
          <p:cNvPr id="79" name="Google Shape;79;p41"/>
          <p:cNvSpPr/>
          <p:nvPr/>
        </p:nvSpPr>
        <p:spPr>
          <a:xfrm>
            <a:off x="7661933" y="383600"/>
            <a:ext cx="6090800" cy="6090800"/>
          </a:xfrm>
          <a:prstGeom prst="donut">
            <a:avLst>
              <a:gd fmla="val 13694" name="adj"/>
            </a:avLst>
          </a:prstGeom>
          <a:solidFill>
            <a:srgbClr val="203F8D">
              <a:alpha val="3921"/>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rgbClr val="BCD6F1"/>
              </a:solidFill>
              <a:latin typeface="Montserrat"/>
              <a:ea typeface="Montserrat"/>
              <a:cs typeface="Montserrat"/>
              <a:sym typeface="Montserrat"/>
            </a:endParaRPr>
          </a:p>
        </p:txBody>
      </p:sp>
      <p:sp>
        <p:nvSpPr>
          <p:cNvPr id="80" name="Google Shape;80;p41"/>
          <p:cNvSpPr txBox="1"/>
          <p:nvPr/>
        </p:nvSpPr>
        <p:spPr>
          <a:xfrm>
            <a:off x="11552651" y="6557760"/>
            <a:ext cx="258084" cy="1692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rgbClr val="7F7F7F"/>
              </a:buClr>
              <a:buSzPts val="1100"/>
              <a:buFont typeface="Montserrat"/>
              <a:buNone/>
            </a:pPr>
            <a:fld id="{00000000-1234-1234-1234-123412341234}" type="slidenum">
              <a:rPr b="0" i="0" lang="fr-FR" sz="1100" u="none" cap="none" strike="noStrike">
                <a:solidFill>
                  <a:srgbClr val="7F7F7F"/>
                </a:solidFill>
                <a:latin typeface="Montserrat"/>
                <a:ea typeface="Montserrat"/>
                <a:cs typeface="Montserrat"/>
                <a:sym typeface="Montserrat"/>
              </a:rPr>
              <a:t>‹#›</a:t>
            </a:fld>
            <a:endParaRPr b="0" i="0" sz="1100" u="none" cap="none" strike="noStrike">
              <a:solidFill>
                <a:srgbClr val="7F7F7F"/>
              </a:solidFill>
              <a:latin typeface="Montserrat"/>
              <a:ea typeface="Montserrat"/>
              <a:cs typeface="Montserrat"/>
              <a:sym typeface="Montserrat"/>
            </a:endParaRPr>
          </a:p>
        </p:txBody>
      </p:sp>
      <p:sp>
        <p:nvSpPr>
          <p:cNvPr id="81" name="Google Shape;81;p41"/>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algn="r">
              <a:spcBef>
                <a:spcPts val="0"/>
              </a:spcBef>
              <a:spcAft>
                <a:spcPts val="0"/>
              </a:spcAft>
              <a:buClr>
                <a:srgbClr val="7F7F7F"/>
              </a:buClr>
              <a:buSzPts val="1400"/>
              <a:buFont typeface="Montserrat"/>
              <a:buNone/>
              <a:defRPr sz="1100">
                <a:solidFill>
                  <a:srgbClr val="7F7F7F"/>
                </a:solidFill>
                <a:latin typeface="Montserrat"/>
                <a:ea typeface="Montserrat"/>
                <a:cs typeface="Montserrat"/>
                <a:sym typeface="Montserrat"/>
              </a:defRPr>
            </a:lvl1pPr>
            <a:lvl2pPr lvl="1" algn="l">
              <a:spcBef>
                <a:spcPts val="0"/>
              </a:spcBef>
              <a:spcAft>
                <a:spcPts val="0"/>
              </a:spcAft>
              <a:buClr>
                <a:schemeClr val="dk1"/>
              </a:buClr>
              <a:buSzPts val="1400"/>
              <a:buFont typeface="Montserrat"/>
              <a:buNone/>
              <a:defRPr/>
            </a:lvl2pPr>
            <a:lvl3pPr lvl="2" algn="l">
              <a:spcBef>
                <a:spcPts val="0"/>
              </a:spcBef>
              <a:spcAft>
                <a:spcPts val="0"/>
              </a:spcAft>
              <a:buClr>
                <a:schemeClr val="dk1"/>
              </a:buClr>
              <a:buSzPts val="1400"/>
              <a:buFont typeface="Montserrat"/>
              <a:buNone/>
              <a:defRPr/>
            </a:lvl3pPr>
            <a:lvl4pPr lvl="3" algn="l">
              <a:spcBef>
                <a:spcPts val="0"/>
              </a:spcBef>
              <a:spcAft>
                <a:spcPts val="0"/>
              </a:spcAft>
              <a:buClr>
                <a:schemeClr val="dk1"/>
              </a:buClr>
              <a:buSzPts val="1400"/>
              <a:buFont typeface="Montserrat"/>
              <a:buNone/>
              <a:defRPr/>
            </a:lvl4pPr>
            <a:lvl5pPr lvl="4" algn="l">
              <a:spcBef>
                <a:spcPts val="0"/>
              </a:spcBef>
              <a:spcAft>
                <a:spcPts val="0"/>
              </a:spcAft>
              <a:buClr>
                <a:schemeClr val="dk1"/>
              </a:buClr>
              <a:buSzPts val="1400"/>
              <a:buFont typeface="Montserrat"/>
              <a:buNone/>
              <a:defRPr/>
            </a:lvl5pPr>
            <a:lvl6pPr lvl="5" algn="l">
              <a:spcBef>
                <a:spcPts val="0"/>
              </a:spcBef>
              <a:spcAft>
                <a:spcPts val="0"/>
              </a:spcAft>
              <a:buClr>
                <a:schemeClr val="dk1"/>
              </a:buClr>
              <a:buSzPts val="1400"/>
              <a:buFont typeface="Montserrat"/>
              <a:buNone/>
              <a:defRPr/>
            </a:lvl6pPr>
            <a:lvl7pPr lvl="6" algn="l">
              <a:spcBef>
                <a:spcPts val="0"/>
              </a:spcBef>
              <a:spcAft>
                <a:spcPts val="0"/>
              </a:spcAft>
              <a:buClr>
                <a:schemeClr val="dk1"/>
              </a:buClr>
              <a:buSzPts val="1400"/>
              <a:buFont typeface="Montserrat"/>
              <a:buNone/>
              <a:defRPr/>
            </a:lvl7pPr>
            <a:lvl8pPr lvl="7" algn="l">
              <a:spcBef>
                <a:spcPts val="0"/>
              </a:spcBef>
              <a:spcAft>
                <a:spcPts val="0"/>
              </a:spcAft>
              <a:buClr>
                <a:schemeClr val="dk1"/>
              </a:buClr>
              <a:buSzPts val="1400"/>
              <a:buFont typeface="Montserrat"/>
              <a:buNone/>
              <a:defRPr/>
            </a:lvl8pPr>
            <a:lvl9pPr lvl="8" algn="l">
              <a:spcBef>
                <a:spcPts val="0"/>
              </a:spcBef>
              <a:spcAft>
                <a:spcPts val="0"/>
              </a:spcAft>
              <a:buClr>
                <a:schemeClr val="dk1"/>
              </a:buClr>
              <a:buSzPts val="1400"/>
              <a:buFont typeface="Montserrat"/>
              <a:buNone/>
              <a:defRPr/>
            </a:lvl9pPr>
          </a:lstStyle>
          <a:p/>
        </p:txBody>
      </p:sp>
      <p:sp>
        <p:nvSpPr>
          <p:cNvPr id="82" name="Google Shape;82;p41"/>
          <p:cNvSpPr/>
          <p:nvPr/>
        </p:nvSpPr>
        <p:spPr>
          <a:xfrm>
            <a:off x="362400" y="509467"/>
            <a:ext cx="334800" cy="252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67" u="none" cap="none" strike="noStrike">
              <a:solidFill>
                <a:schemeClr val="accent1"/>
              </a:solidFill>
              <a:latin typeface="Montserrat"/>
              <a:ea typeface="Montserrat"/>
              <a:cs typeface="Montserrat"/>
              <a:sym typeface="Montserrat"/>
            </a:endParaRPr>
          </a:p>
        </p:txBody>
      </p:sp>
      <p:sp>
        <p:nvSpPr>
          <p:cNvPr id="83" name="Google Shape;83;p41"/>
          <p:cNvSpPr txBox="1"/>
          <p:nvPr>
            <p:ph type="title"/>
          </p:nvPr>
        </p:nvSpPr>
        <p:spPr>
          <a:xfrm>
            <a:off x="167733" y="597600"/>
            <a:ext cx="1245431"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1" i="0" sz="2400" u="none" cap="none" strike="noStrike">
                <a:solidFill>
                  <a:schemeClr val="lt2"/>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sp>
        <p:nvSpPr>
          <p:cNvPr id="84" name="Google Shape;84;p41"/>
          <p:cNvSpPr txBox="1"/>
          <p:nvPr>
            <p:ph idx="2" type="subTitle"/>
          </p:nvPr>
        </p:nvSpPr>
        <p:spPr>
          <a:xfrm>
            <a:off x="167733" y="1530533"/>
            <a:ext cx="1245431" cy="960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67" u="none" cap="none" strike="noStrike">
                <a:solidFill>
                  <a:schemeClr val="lt2"/>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67" u="none" cap="none" strike="noStrike">
                <a:solidFill>
                  <a:srgbClr val="000000"/>
                </a:solidFill>
                <a:latin typeface="Arial"/>
                <a:ea typeface="Arial"/>
                <a:cs typeface="Arial"/>
                <a:sym typeface="Arial"/>
              </a:defRPr>
            </a:lvl9pPr>
          </a:lstStyle>
          <a:p/>
        </p:txBody>
      </p:sp>
      <p:pic>
        <p:nvPicPr>
          <p:cNvPr id="85" name="Google Shape;85;p41"/>
          <p:cNvPicPr preferRelativeResize="0"/>
          <p:nvPr/>
        </p:nvPicPr>
        <p:blipFill rotWithShape="1">
          <a:blip r:embed="rId2">
            <a:alphaModFix/>
          </a:blip>
          <a:srcRect b="0" l="0" r="0" t="0"/>
          <a:stretch/>
        </p:blipFill>
        <p:spPr>
          <a:xfrm>
            <a:off x="30015" y="6016711"/>
            <a:ext cx="1178724" cy="66364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lvl1pPr lvl="0" marR="0" rtl="0" algn="r">
              <a:spcBef>
                <a:spcPts val="0"/>
              </a:spcBef>
              <a:spcAft>
                <a:spcPts val="0"/>
              </a:spcAft>
              <a:buClr>
                <a:srgbClr val="FFB99E"/>
              </a:buClr>
              <a:buSzPts val="1400"/>
              <a:buFont typeface="Montserrat"/>
              <a:buNone/>
              <a:defRPr b="0" i="0" sz="1100" u="none" cap="none" strike="noStrike">
                <a:solidFill>
                  <a:srgbClr val="FFB99E"/>
                </a:solidFill>
                <a:latin typeface="Montserrat"/>
                <a:ea typeface="Montserrat"/>
                <a:cs typeface="Montserrat"/>
                <a:sym typeface="Montserrat"/>
              </a:defRPr>
            </a:lvl1pPr>
            <a:lvl2pPr lvl="1"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2pPr>
            <a:lvl3pPr lvl="2"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3pPr>
            <a:lvl4pPr lvl="3"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4pPr>
            <a:lvl5pPr lvl="4"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5pPr>
            <a:lvl6pPr lvl="5"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6pPr>
            <a:lvl7pPr lvl="6"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7pPr>
            <a:lvl8pPr lvl="7"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8pPr>
            <a:lvl9pPr lvl="8" marR="0" rtl="0" algn="l">
              <a:spcBef>
                <a:spcPts val="0"/>
              </a:spcBef>
              <a:spcAft>
                <a:spcPts val="0"/>
              </a:spcAft>
              <a:buClr>
                <a:schemeClr val="dk1"/>
              </a:buClr>
              <a:buSzPts val="1400"/>
              <a:buFont typeface="Montserrat"/>
              <a:buNone/>
              <a:defRPr b="0" i="0" sz="1800" u="none" cap="none" strike="noStrike">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decathlon.tn/" TargetMode="External"/><Relationship Id="rId4" Type="http://schemas.openxmlformats.org/officeDocument/2006/relationships/image" Target="../media/image21.png"/><Relationship Id="rId5" Type="http://schemas.openxmlformats.org/officeDocument/2006/relationships/image" Target="../media/image29.png"/><Relationship Id="rId6"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www.decathlon.fr/" TargetMode="External"/><Relationship Id="rId4" Type="http://schemas.openxmlformats.org/officeDocument/2006/relationships/hyperlink" Target="http://www.decathlon.tn/" TargetMode="External"/><Relationship Id="rId5" Type="http://schemas.openxmlformats.org/officeDocument/2006/relationships/hyperlink" Target="http://www.decathlon.fr/" TargetMode="External"/><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www.decathlon.tn/"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type="ctrTitle"/>
          </p:nvPr>
        </p:nvSpPr>
        <p:spPr>
          <a:xfrm>
            <a:off x="363398" y="725609"/>
            <a:ext cx="8178000" cy="22164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FFFFFF"/>
              </a:buClr>
              <a:buSzPts val="3200"/>
              <a:buNone/>
            </a:pPr>
            <a:r>
              <a:rPr lang="fr-FR" sz="4000">
                <a:solidFill>
                  <a:srgbClr val="FFFFFF"/>
                </a:solidFill>
                <a:latin typeface="Montserrat ExtraBold"/>
                <a:ea typeface="Montserrat ExtraBold"/>
                <a:cs typeface="Montserrat ExtraBold"/>
                <a:sym typeface="Montserrat ExtraBold"/>
              </a:rPr>
              <a:t>Projet de fin de formation Talan Academy</a:t>
            </a:r>
            <a:br>
              <a:rPr lang="fr-FR" sz="4000">
                <a:solidFill>
                  <a:srgbClr val="FFFFFF"/>
                </a:solidFill>
                <a:latin typeface="Montserrat ExtraBold"/>
                <a:ea typeface="Montserrat ExtraBold"/>
                <a:cs typeface="Montserrat ExtraBold"/>
                <a:sym typeface="Montserrat ExtraBold"/>
              </a:rPr>
            </a:br>
            <a:r>
              <a:rPr lang="fr-FR" sz="4000">
                <a:solidFill>
                  <a:srgbClr val="FFFFFF"/>
                </a:solidFill>
                <a:latin typeface="Montserrat ExtraBold"/>
                <a:ea typeface="Montserrat ExtraBold"/>
                <a:cs typeface="Montserrat ExtraBold"/>
                <a:sym typeface="Montserrat ExtraBold"/>
              </a:rPr>
              <a:t>Cursus Test et Validation </a:t>
            </a:r>
            <a:endParaRPr sz="4000">
              <a:solidFill>
                <a:srgbClr val="FFFFFF"/>
              </a:solidFill>
              <a:latin typeface="Montserrat ExtraBold"/>
              <a:ea typeface="Montserrat ExtraBold"/>
              <a:cs typeface="Montserrat ExtraBold"/>
              <a:sym typeface="Montserrat ExtraBold"/>
            </a:endParaRPr>
          </a:p>
          <a:p>
            <a:pPr indent="0" lvl="0" marL="0" rtl="0" algn="l">
              <a:lnSpc>
                <a:spcPct val="90000"/>
              </a:lnSpc>
              <a:spcBef>
                <a:spcPts val="0"/>
              </a:spcBef>
              <a:spcAft>
                <a:spcPts val="0"/>
              </a:spcAft>
              <a:buClr>
                <a:srgbClr val="FFFFFF"/>
              </a:buClr>
              <a:buSzPts val="3200"/>
              <a:buNone/>
            </a:pPr>
            <a:r>
              <a:t/>
            </a:r>
            <a:endParaRPr sz="4000">
              <a:solidFill>
                <a:srgbClr val="FFFFFF"/>
              </a:solidFill>
              <a:latin typeface="Montserrat ExtraBold"/>
              <a:ea typeface="Montserrat ExtraBold"/>
              <a:cs typeface="Montserrat ExtraBold"/>
              <a:sym typeface="Montserrat ExtraBold"/>
            </a:endParaRPr>
          </a:p>
        </p:txBody>
      </p:sp>
      <p:sp>
        <p:nvSpPr>
          <p:cNvPr id="114" name="Google Shape;114;p1"/>
          <p:cNvSpPr txBox="1"/>
          <p:nvPr/>
        </p:nvSpPr>
        <p:spPr>
          <a:xfrm>
            <a:off x="363398" y="6285733"/>
            <a:ext cx="8178006" cy="193899"/>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FFFFFF"/>
              </a:buClr>
              <a:buSzPts val="3200"/>
              <a:buFont typeface="Montserrat"/>
              <a:buNone/>
            </a:pPr>
            <a:r>
              <a:rPr b="0" i="1" lang="fr-FR" sz="1400" u="none" cap="none" strike="noStrike">
                <a:solidFill>
                  <a:srgbClr val="FFFFFF"/>
                </a:solidFill>
                <a:latin typeface="Montserrat"/>
                <a:ea typeface="Montserrat"/>
                <a:cs typeface="Montserrat"/>
                <a:sym typeface="Montserrat"/>
              </a:rPr>
              <a:t>juin 2022</a:t>
            </a:r>
            <a:endParaRPr b="0" i="1" sz="2000" u="none" cap="none" strike="noStrike">
              <a:solidFill>
                <a:srgbClr val="FFFFFF"/>
              </a:solidFill>
              <a:latin typeface="Montserrat"/>
              <a:ea typeface="Montserrat"/>
              <a:cs typeface="Montserrat"/>
              <a:sym typeface="Montserrat"/>
            </a:endParaRPr>
          </a:p>
        </p:txBody>
      </p:sp>
      <p:sp>
        <p:nvSpPr>
          <p:cNvPr id="115" name="Google Shape;115;p1"/>
          <p:cNvSpPr txBox="1"/>
          <p:nvPr/>
        </p:nvSpPr>
        <p:spPr>
          <a:xfrm>
            <a:off x="8750186" y="3774279"/>
            <a:ext cx="8178006" cy="830997"/>
          </a:xfrm>
          <a:prstGeom prst="rect">
            <a:avLst/>
          </a:prstGeom>
          <a:noFill/>
          <a:ln>
            <a:noFill/>
          </a:ln>
        </p:spPr>
        <p:txBody>
          <a:bodyPr anchorCtr="0" anchor="b" bIns="0" lIns="0" spcFirstLastPara="1" rIns="0" wrap="square" tIns="0">
            <a:spAutoFit/>
          </a:bodyPr>
          <a:lstStyle/>
          <a:p>
            <a:pPr indent="0" lvl="0" marL="0" marR="0" rtl="0" algn="l">
              <a:lnSpc>
                <a:spcPct val="90000"/>
              </a:lnSpc>
              <a:spcBef>
                <a:spcPts val="0"/>
              </a:spcBef>
              <a:spcAft>
                <a:spcPts val="0"/>
              </a:spcAft>
              <a:buClr>
                <a:srgbClr val="FFFFFF"/>
              </a:buClr>
              <a:buSzPts val="3200"/>
              <a:buFont typeface="Montserrat"/>
              <a:buNone/>
            </a:pPr>
            <a:r>
              <a:rPr b="1" i="0" lang="fr-FR" sz="2000" u="none" cap="none" strike="noStrike">
                <a:solidFill>
                  <a:srgbClr val="FFFFFF"/>
                </a:solidFill>
                <a:latin typeface="Montserrat ExtraBold"/>
                <a:ea typeface="Montserrat ExtraBold"/>
                <a:cs typeface="Montserrat ExtraBold"/>
                <a:sym typeface="Montserrat ExtraBold"/>
              </a:rPr>
              <a:t>Elaboré par :</a:t>
            </a:r>
            <a:endParaRPr/>
          </a:p>
          <a:p>
            <a:pPr indent="0" lvl="0" marL="0" marR="0" rtl="0" algn="l">
              <a:lnSpc>
                <a:spcPct val="90000"/>
              </a:lnSpc>
              <a:spcBef>
                <a:spcPts val="0"/>
              </a:spcBef>
              <a:spcAft>
                <a:spcPts val="0"/>
              </a:spcAft>
              <a:buClr>
                <a:srgbClr val="FFFFFF"/>
              </a:buClr>
              <a:buSzPts val="3200"/>
              <a:buFont typeface="Montserrat"/>
              <a:buNone/>
            </a:pPr>
            <a:r>
              <a:rPr b="1" i="0" lang="fr-FR" sz="2000" u="none" cap="none" strike="noStrike">
                <a:solidFill>
                  <a:srgbClr val="FFFFFF"/>
                </a:solidFill>
                <a:latin typeface="Montserrat ExtraBold"/>
                <a:ea typeface="Montserrat ExtraBold"/>
                <a:cs typeface="Montserrat ExtraBold"/>
                <a:sym typeface="Montserrat ExtraBold"/>
              </a:rPr>
              <a:t>Mohamed Aziz El Ouni</a:t>
            </a:r>
            <a:endParaRPr/>
          </a:p>
          <a:p>
            <a:pPr indent="0" lvl="0" marL="0" marR="0" rtl="0" algn="l">
              <a:lnSpc>
                <a:spcPct val="90000"/>
              </a:lnSpc>
              <a:spcBef>
                <a:spcPts val="0"/>
              </a:spcBef>
              <a:spcAft>
                <a:spcPts val="0"/>
              </a:spcAft>
              <a:buClr>
                <a:srgbClr val="FFFFFF"/>
              </a:buClr>
              <a:buSzPts val="3200"/>
              <a:buFont typeface="Montserrat"/>
              <a:buNone/>
            </a:pPr>
            <a:r>
              <a:rPr b="1" i="0" lang="fr-FR" sz="2000" u="none" cap="none" strike="noStrike">
                <a:solidFill>
                  <a:srgbClr val="FFFFFF"/>
                </a:solidFill>
                <a:latin typeface="Montserrat ExtraBold"/>
                <a:ea typeface="Montserrat ExtraBold"/>
                <a:cs typeface="Montserrat ExtraBold"/>
                <a:sym typeface="Montserrat ExtraBold"/>
              </a:rPr>
              <a:t>Ayoub bel hadj Youssef</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0"/>
          <p:cNvSpPr txBox="1"/>
          <p:nvPr>
            <p:ph type="title"/>
          </p:nvPr>
        </p:nvSpPr>
        <p:spPr>
          <a:xfrm>
            <a:off x="667589" y="339346"/>
            <a:ext cx="9838578" cy="57643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a:latin typeface="Montserrat ExtraBold"/>
                <a:ea typeface="Montserrat ExtraBold"/>
                <a:cs typeface="Montserrat ExtraBold"/>
                <a:sym typeface="Montserrat ExtraBold"/>
              </a:rPr>
              <a:t>ANALYSE DE TEST</a:t>
            </a:r>
            <a:endParaRPr b="0">
              <a:latin typeface="Montserrat ExtraBold"/>
              <a:ea typeface="Montserrat ExtraBold"/>
              <a:cs typeface="Montserrat ExtraBold"/>
              <a:sym typeface="Montserrat ExtraBold"/>
            </a:endParaRPr>
          </a:p>
        </p:txBody>
      </p:sp>
      <p:sp>
        <p:nvSpPr>
          <p:cNvPr id="192" name="Google Shape;192;p10"/>
          <p:cNvSpPr/>
          <p:nvPr/>
        </p:nvSpPr>
        <p:spPr>
          <a:xfrm>
            <a:off x="4364710" y="1636790"/>
            <a:ext cx="3804935" cy="1399920"/>
          </a:xfrm>
          <a:prstGeom prst="rect">
            <a:avLst/>
          </a:prstGeom>
          <a:solidFill>
            <a:srgbClr val="D4D1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4A853"/>
              </a:buClr>
              <a:buSzPts val="1600"/>
              <a:buFont typeface="Arial"/>
              <a:buNone/>
            </a:pPr>
            <a:r>
              <a:rPr b="1" i="0" lang="fr-FR" sz="1600" u="none" cap="none" strike="noStrike">
                <a:solidFill>
                  <a:srgbClr val="34A853"/>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qu'utilisateur ,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accéder à mon panier et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pouvoir ajouter un produit dans mon panier ou le supprimer </a:t>
            </a:r>
            <a:r>
              <a:rPr b="1" i="0" lang="fr-FR" sz="1600" u="none" cap="none" strike="noStrike">
                <a:solidFill>
                  <a:srgbClr val="34A853"/>
                </a:solidFill>
                <a:latin typeface="Calibri"/>
                <a:ea typeface="Calibri"/>
                <a:cs typeface="Calibri"/>
                <a:sym typeface="Calibri"/>
              </a:rPr>
              <a:t>afin de</a:t>
            </a:r>
            <a:r>
              <a:rPr b="1" i="0" lang="fr-FR" sz="1600" u="none" cap="none" strike="noStrike">
                <a:solidFill>
                  <a:srgbClr val="000000"/>
                </a:solidFill>
                <a:latin typeface="Calibri"/>
                <a:ea typeface="Calibri"/>
                <a:cs typeface="Calibri"/>
                <a:sym typeface="Calibri"/>
              </a:rPr>
              <a:t> pouvoir l'acheter ou changer d'avis </a:t>
            </a:r>
            <a:endParaRPr b="0" i="0" sz="1600" u="none" cap="none" strike="noStrike">
              <a:solidFill>
                <a:srgbClr val="3F3F3F"/>
              </a:solidFill>
              <a:latin typeface="Montserrat"/>
              <a:ea typeface="Montserrat"/>
              <a:cs typeface="Montserrat"/>
              <a:sym typeface="Montserrat"/>
            </a:endParaRPr>
          </a:p>
        </p:txBody>
      </p:sp>
      <p:sp>
        <p:nvSpPr>
          <p:cNvPr id="193" name="Google Shape;193;p10"/>
          <p:cNvSpPr/>
          <p:nvPr/>
        </p:nvSpPr>
        <p:spPr>
          <a:xfrm>
            <a:off x="396655" y="1636791"/>
            <a:ext cx="3804935" cy="1399920"/>
          </a:xfrm>
          <a:prstGeom prst="rect">
            <a:avLst/>
          </a:prstGeom>
          <a:solidFill>
            <a:srgbClr val="CDE0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4A853"/>
              </a:buClr>
              <a:buSzPts val="1600"/>
              <a:buFont typeface="Arial"/>
              <a:buNone/>
            </a:pPr>
            <a:r>
              <a:rPr b="1" i="0" lang="fr-FR" sz="1600" u="none" cap="none" strike="noStrike">
                <a:solidFill>
                  <a:srgbClr val="34A853"/>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utilisateur </a:t>
            </a:r>
            <a:r>
              <a:rPr b="1" i="0" lang="fr-FR" sz="1600" u="none" cap="none" strike="noStrike">
                <a:solidFill>
                  <a:srgbClr val="34A853"/>
                </a:solidFill>
                <a:latin typeface="Calibri"/>
                <a:ea typeface="Calibri"/>
                <a:cs typeface="Calibri"/>
                <a:sym typeface="Calibri"/>
              </a:rPr>
              <a:t>je souhaite </a:t>
            </a:r>
            <a:r>
              <a:rPr b="1" i="0" lang="fr-FR" sz="1600" u="none" cap="none" strike="noStrike">
                <a:solidFill>
                  <a:srgbClr val="000000"/>
                </a:solidFill>
                <a:latin typeface="Calibri"/>
                <a:ea typeface="Calibri"/>
                <a:cs typeface="Calibri"/>
                <a:sym typeface="Calibri"/>
              </a:rPr>
              <a:t>me connecter à mon compte utilisateur </a:t>
            </a:r>
            <a:r>
              <a:rPr b="1" i="0" lang="fr-FR" sz="1600" u="none" cap="none" strike="noStrike">
                <a:solidFill>
                  <a:srgbClr val="34A853"/>
                </a:solidFill>
                <a:latin typeface="Calibri"/>
                <a:ea typeface="Calibri"/>
                <a:cs typeface="Calibri"/>
                <a:sym typeface="Calibri"/>
              </a:rPr>
              <a:t>afin de </a:t>
            </a:r>
            <a:r>
              <a:rPr b="1" i="0" lang="fr-FR" sz="1600" u="none" cap="none" strike="noStrike">
                <a:solidFill>
                  <a:srgbClr val="000000"/>
                </a:solidFill>
                <a:latin typeface="Calibri"/>
                <a:ea typeface="Calibri"/>
                <a:cs typeface="Calibri"/>
                <a:sym typeface="Calibri"/>
              </a:rPr>
              <a:t>Pouvoir utiliser les différentes fonctionnalités du site</a:t>
            </a:r>
            <a:r>
              <a:rPr b="1" i="0" lang="fr-FR" sz="1400" u="none" cap="none" strike="noStrike">
                <a:solidFill>
                  <a:srgbClr val="000000"/>
                </a:solidFill>
                <a:latin typeface="Calibri"/>
                <a:ea typeface="Calibri"/>
                <a:cs typeface="Calibri"/>
                <a:sym typeface="Calibri"/>
              </a:rPr>
              <a:t>.</a:t>
            </a:r>
            <a:endParaRPr b="0" i="0" sz="1400" u="none" cap="none" strike="noStrike">
              <a:solidFill>
                <a:srgbClr val="DAF7EA"/>
              </a:solidFill>
              <a:latin typeface="Montserrat"/>
              <a:ea typeface="Montserrat"/>
              <a:cs typeface="Montserrat"/>
              <a:sym typeface="Montserrat"/>
            </a:endParaRPr>
          </a:p>
        </p:txBody>
      </p:sp>
      <p:sp>
        <p:nvSpPr>
          <p:cNvPr id="194" name="Google Shape;194;p10"/>
          <p:cNvSpPr/>
          <p:nvPr/>
        </p:nvSpPr>
        <p:spPr>
          <a:xfrm>
            <a:off x="8332765" y="1636790"/>
            <a:ext cx="3804935" cy="1399920"/>
          </a:xfrm>
          <a:prstGeom prst="rect">
            <a:avLst/>
          </a:prstGeom>
          <a:solidFill>
            <a:srgbClr val="DAF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fr-FR" sz="1600" u="none" cap="none" strike="noStrike">
                <a:solidFill>
                  <a:srgbClr val="000000"/>
                </a:solidFill>
                <a:latin typeface="Calibri"/>
                <a:ea typeface="Calibri"/>
                <a:cs typeface="Calibri"/>
                <a:sym typeface="Calibri"/>
              </a:rPr>
              <a:t>User Story : </a:t>
            </a:r>
            <a:r>
              <a:rPr b="1" i="0" lang="fr-FR" sz="1600" u="none" cap="none" strike="noStrike">
                <a:solidFill>
                  <a:srgbClr val="34A853"/>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Utilisateur du site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effectuer une recherche sur le site www.decathlon.tn </a:t>
            </a:r>
            <a:r>
              <a:rPr b="1" i="0" lang="fr-FR" sz="1600" u="none" cap="none" strike="noStrike">
                <a:solidFill>
                  <a:srgbClr val="34A853"/>
                </a:solidFill>
                <a:latin typeface="Calibri"/>
                <a:ea typeface="Calibri"/>
                <a:cs typeface="Calibri"/>
                <a:sym typeface="Calibri"/>
              </a:rPr>
              <a:t>Afin</a:t>
            </a:r>
            <a:r>
              <a:rPr b="1" i="0" lang="fr-FR" sz="1600" u="none" cap="none" strike="noStrike">
                <a:solidFill>
                  <a:srgbClr val="000000"/>
                </a:solidFill>
                <a:latin typeface="Calibri"/>
                <a:ea typeface="Calibri"/>
                <a:cs typeface="Calibri"/>
                <a:sym typeface="Calibri"/>
              </a:rPr>
              <a:t> de trouver l'article de mon choix.</a:t>
            </a:r>
            <a:endParaRPr b="0" i="0" sz="1600" u="none" cap="none" strike="noStrike">
              <a:solidFill>
                <a:srgbClr val="3F3F3F"/>
              </a:solidFill>
              <a:latin typeface="Montserrat"/>
              <a:ea typeface="Montserrat"/>
              <a:cs typeface="Montserrat"/>
              <a:sym typeface="Montserrat"/>
            </a:endParaRPr>
          </a:p>
        </p:txBody>
      </p:sp>
      <p:sp>
        <p:nvSpPr>
          <p:cNvPr id="195" name="Google Shape;195;p10"/>
          <p:cNvSpPr/>
          <p:nvPr/>
        </p:nvSpPr>
        <p:spPr>
          <a:xfrm>
            <a:off x="8332764" y="4408213"/>
            <a:ext cx="3804935" cy="1399920"/>
          </a:xfrm>
          <a:prstGeom prst="rect">
            <a:avLst/>
          </a:prstGeom>
          <a:solidFill>
            <a:srgbClr val="CDE0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4A853"/>
              </a:buClr>
              <a:buSzPts val="1600"/>
              <a:buFont typeface="Arial"/>
              <a:buNone/>
            </a:pPr>
            <a:r>
              <a:rPr b="1" i="0" lang="fr-FR" sz="1600" u="none" cap="none" strike="noStrike">
                <a:solidFill>
                  <a:srgbClr val="34A853"/>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Utilisateur du site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effectuer une recherche sur le site www.decathlon.tn </a:t>
            </a:r>
            <a:r>
              <a:rPr b="1" i="0" lang="fr-FR" sz="1600" u="none" cap="none" strike="noStrike">
                <a:solidFill>
                  <a:srgbClr val="34A853"/>
                </a:solidFill>
                <a:latin typeface="Calibri"/>
                <a:ea typeface="Calibri"/>
                <a:cs typeface="Calibri"/>
                <a:sym typeface="Calibri"/>
              </a:rPr>
              <a:t>Afin</a:t>
            </a:r>
            <a:r>
              <a:rPr b="1" i="0" lang="fr-FR" sz="1600" u="none" cap="none" strike="noStrike">
                <a:solidFill>
                  <a:srgbClr val="000000"/>
                </a:solidFill>
                <a:latin typeface="Calibri"/>
                <a:ea typeface="Calibri"/>
                <a:cs typeface="Calibri"/>
                <a:sym typeface="Calibri"/>
              </a:rPr>
              <a:t> de trouver l'article de mon choix.</a:t>
            </a:r>
            <a:endParaRPr b="0" i="0" sz="1600" u="none" cap="none" strike="noStrike">
              <a:solidFill>
                <a:srgbClr val="DAF7EA"/>
              </a:solidFill>
              <a:latin typeface="Montserrat"/>
              <a:ea typeface="Montserrat"/>
              <a:cs typeface="Montserrat"/>
              <a:sym typeface="Montserrat"/>
            </a:endParaRPr>
          </a:p>
        </p:txBody>
      </p:sp>
      <p:sp>
        <p:nvSpPr>
          <p:cNvPr id="196" name="Google Shape;196;p10"/>
          <p:cNvSpPr/>
          <p:nvPr/>
        </p:nvSpPr>
        <p:spPr>
          <a:xfrm>
            <a:off x="4391859" y="4408213"/>
            <a:ext cx="3804935" cy="1399920"/>
          </a:xfrm>
          <a:prstGeom prst="rect">
            <a:avLst/>
          </a:prstGeom>
          <a:solidFill>
            <a:srgbClr val="DAF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4A853"/>
              </a:buClr>
              <a:buSzPts val="1600"/>
              <a:buFont typeface="Arial"/>
              <a:buNone/>
            </a:pPr>
            <a:r>
              <a:rPr b="1" i="0" lang="fr-FR" sz="1600" u="none" cap="none" strike="noStrike">
                <a:solidFill>
                  <a:srgbClr val="34A853"/>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Utilisateur du site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pouvoir modifier mes information personnelles </a:t>
            </a:r>
            <a:r>
              <a:rPr b="1" i="0" lang="fr-FR" sz="1600" u="none" cap="none" strike="noStrike">
                <a:solidFill>
                  <a:srgbClr val="34A853"/>
                </a:solidFill>
                <a:latin typeface="Calibri"/>
                <a:ea typeface="Calibri"/>
                <a:cs typeface="Calibri"/>
                <a:sym typeface="Calibri"/>
              </a:rPr>
              <a:t>Afin de</a:t>
            </a:r>
            <a:r>
              <a:rPr b="1" i="0" lang="fr-FR" sz="1600" u="none" cap="none" strike="noStrike">
                <a:solidFill>
                  <a:srgbClr val="000000"/>
                </a:solidFill>
                <a:latin typeface="Calibri"/>
                <a:ea typeface="Calibri"/>
                <a:cs typeface="Calibri"/>
                <a:sym typeface="Calibri"/>
              </a:rPr>
              <a:t> mettre à jour mon profil.</a:t>
            </a:r>
            <a:endParaRPr b="0" i="0" sz="1600" u="none" cap="none" strike="noStrike">
              <a:solidFill>
                <a:srgbClr val="3F3F3F"/>
              </a:solidFill>
              <a:latin typeface="Montserrat"/>
              <a:ea typeface="Montserrat"/>
              <a:cs typeface="Montserrat"/>
              <a:sym typeface="Montserrat"/>
            </a:endParaRPr>
          </a:p>
        </p:txBody>
      </p:sp>
      <p:sp>
        <p:nvSpPr>
          <p:cNvPr id="197" name="Google Shape;197;p10"/>
          <p:cNvSpPr/>
          <p:nvPr/>
        </p:nvSpPr>
        <p:spPr>
          <a:xfrm>
            <a:off x="430522" y="4408213"/>
            <a:ext cx="3804935" cy="1399920"/>
          </a:xfrm>
          <a:prstGeom prst="rect">
            <a:avLst/>
          </a:prstGeom>
          <a:solidFill>
            <a:srgbClr val="D4D1E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6AA84F"/>
              </a:buClr>
              <a:buSzPts val="1600"/>
              <a:buFont typeface="Arial"/>
              <a:buNone/>
            </a:pPr>
            <a:r>
              <a:rPr b="1" i="0" lang="fr-FR" sz="1600" u="none" cap="none" strike="noStrike">
                <a:solidFill>
                  <a:srgbClr val="6AA84F"/>
                </a:solidFill>
                <a:latin typeface="Calibri"/>
                <a:ea typeface="Calibri"/>
                <a:cs typeface="Calibri"/>
                <a:sym typeface="Calibri"/>
              </a:rPr>
              <a:t>En tant que</a:t>
            </a:r>
            <a:r>
              <a:rPr b="1" i="0" lang="fr-FR" sz="1600" u="none" cap="none" strike="noStrike">
                <a:solidFill>
                  <a:srgbClr val="000000"/>
                </a:solidFill>
                <a:latin typeface="Calibri"/>
                <a:ea typeface="Calibri"/>
                <a:cs typeface="Calibri"/>
                <a:sym typeface="Calibri"/>
              </a:rPr>
              <a:t> Utilisateur du site </a:t>
            </a:r>
            <a:r>
              <a:rPr b="1" i="0" lang="fr-FR" sz="1600" u="none" cap="none" strike="noStrike">
                <a:solidFill>
                  <a:srgbClr val="34A853"/>
                </a:solidFill>
                <a:latin typeface="Calibri"/>
                <a:ea typeface="Calibri"/>
                <a:cs typeface="Calibri"/>
                <a:sym typeface="Calibri"/>
              </a:rPr>
              <a:t>je souhaite</a:t>
            </a:r>
            <a:r>
              <a:rPr b="1" i="0" lang="fr-FR" sz="1600" u="none" cap="none" strike="noStrike">
                <a:solidFill>
                  <a:srgbClr val="000000"/>
                </a:solidFill>
                <a:latin typeface="Calibri"/>
                <a:ea typeface="Calibri"/>
                <a:cs typeface="Calibri"/>
                <a:sym typeface="Calibri"/>
              </a:rPr>
              <a:t> pouvoir passer une commande et payer en ligne ou à la livraison </a:t>
            </a:r>
            <a:r>
              <a:rPr b="1" i="0" lang="fr-FR" sz="1600" u="none" cap="none" strike="noStrike">
                <a:solidFill>
                  <a:srgbClr val="34A853"/>
                </a:solidFill>
                <a:latin typeface="Calibri"/>
                <a:ea typeface="Calibri"/>
                <a:cs typeface="Calibri"/>
                <a:sym typeface="Calibri"/>
              </a:rPr>
              <a:t>Afin </a:t>
            </a:r>
            <a:r>
              <a:rPr b="1" i="0" lang="fr-FR" sz="1600" u="none" cap="none" strike="noStrike">
                <a:solidFill>
                  <a:srgbClr val="000000"/>
                </a:solidFill>
                <a:latin typeface="Calibri"/>
                <a:ea typeface="Calibri"/>
                <a:cs typeface="Calibri"/>
                <a:sym typeface="Calibri"/>
              </a:rPr>
              <a:t>d’éviter de me déplacer au magasin.</a:t>
            </a:r>
            <a:endParaRPr b="0" i="0" sz="1600" u="none" cap="none" strike="noStrike">
              <a:solidFill>
                <a:srgbClr val="3F3F3F"/>
              </a:solidFill>
              <a:latin typeface="Montserrat"/>
              <a:ea typeface="Montserrat"/>
              <a:cs typeface="Montserrat"/>
              <a:sym typeface="Montserrat"/>
            </a:endParaRPr>
          </a:p>
        </p:txBody>
      </p:sp>
      <p:sp>
        <p:nvSpPr>
          <p:cNvPr id="198" name="Google Shape;198;p10"/>
          <p:cNvSpPr txBox="1"/>
          <p:nvPr/>
        </p:nvSpPr>
        <p:spPr>
          <a:xfrm>
            <a:off x="396655" y="91578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0" i="0" lang="fr-FR" sz="2400" u="none" cap="none" strike="noStrike">
                <a:solidFill>
                  <a:srgbClr val="44398A"/>
                </a:solidFill>
                <a:latin typeface="Montserrat ExtraBold"/>
                <a:ea typeface="Montserrat ExtraBold"/>
                <a:cs typeface="Montserrat ExtraBold"/>
                <a:sym typeface="Montserrat ExtraBold"/>
              </a:rPr>
              <a:t>USER STORY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Clr>
                <a:srgbClr val="7F7F7F"/>
              </a:buClr>
              <a:buSzPts val="1400"/>
              <a:buFont typeface="Montserrat"/>
              <a:buNone/>
            </a:pPr>
            <a:r>
              <a:t/>
            </a:r>
            <a:endParaRPr/>
          </a:p>
        </p:txBody>
      </p:sp>
      <p:sp>
        <p:nvSpPr>
          <p:cNvPr id="204" name="Google Shape;204;p11"/>
          <p:cNvSpPr txBox="1"/>
          <p:nvPr>
            <p:ph type="title"/>
          </p:nvPr>
        </p:nvSpPr>
        <p:spPr>
          <a:xfrm>
            <a:off x="1846270" y="1202924"/>
            <a:ext cx="7709654" cy="407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sz="2400"/>
              <a:t>Conception et Implémentation des cas de test</a:t>
            </a:r>
            <a:endParaRPr/>
          </a:p>
        </p:txBody>
      </p:sp>
      <p:pic>
        <p:nvPicPr>
          <p:cNvPr descr="Une image contenant texte, document&#10;&#10;Description générée automatiquement" id="205" name="Google Shape;205;p11"/>
          <p:cNvPicPr preferRelativeResize="0"/>
          <p:nvPr/>
        </p:nvPicPr>
        <p:blipFill rotWithShape="1">
          <a:blip r:embed="rId3">
            <a:alphaModFix/>
          </a:blip>
          <a:srcRect b="0" l="0" r="0" t="0"/>
          <a:stretch/>
        </p:blipFill>
        <p:spPr>
          <a:xfrm>
            <a:off x="2037973" y="2964542"/>
            <a:ext cx="7709654" cy="2478315"/>
          </a:xfrm>
          <a:prstGeom prst="rect">
            <a:avLst/>
          </a:prstGeom>
          <a:noFill/>
          <a:ln>
            <a:noFill/>
          </a:ln>
        </p:spPr>
      </p:pic>
      <p:sp>
        <p:nvSpPr>
          <p:cNvPr id="206" name="Google Shape;206;p11"/>
          <p:cNvSpPr/>
          <p:nvPr/>
        </p:nvSpPr>
        <p:spPr>
          <a:xfrm>
            <a:off x="1397611" y="943062"/>
            <a:ext cx="8606972" cy="1335314"/>
          </a:xfrm>
          <a:prstGeom prst="rect">
            <a:avLst/>
          </a:prstGeom>
          <a:noFill/>
          <a:ln cap="flat" cmpd="sng" w="25400">
            <a:solidFill>
              <a:srgbClr val="8278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2"/>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Conception et Implémentation</a:t>
            </a:r>
            <a:endParaRPr/>
          </a:p>
        </p:txBody>
      </p:sp>
      <p:sp>
        <p:nvSpPr>
          <p:cNvPr id="213" name="Google Shape;213;p12"/>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214" name="Google Shape;214;p12"/>
          <p:cNvSpPr txBox="1"/>
          <p:nvPr/>
        </p:nvSpPr>
        <p:spPr>
          <a:xfrm>
            <a:off x="396655" y="1666802"/>
            <a:ext cx="9838578" cy="1550531"/>
          </a:xfrm>
          <a:prstGeom prst="rect">
            <a:avLst/>
          </a:prstGeom>
          <a:noFill/>
          <a:ln>
            <a:noFill/>
          </a:ln>
        </p:spPr>
        <p:txBody>
          <a:bodyPr anchorCtr="0" anchor="t" bIns="91425" lIns="91425" spcFirstLastPara="1" rIns="91425" wrap="square" tIns="91425">
            <a:noAutofit/>
          </a:bodyPr>
          <a:lstStyle/>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La conception des cas de test a été rédiger sur un fichier Google Sheets</a:t>
            </a:r>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Les cas test on été ensuite implémenter sur Jira Xray </a:t>
            </a:r>
            <a:endParaRPr/>
          </a:p>
        </p:txBody>
      </p:sp>
      <p:sp>
        <p:nvSpPr>
          <p:cNvPr id="215" name="Google Shape;215;p12"/>
          <p:cNvSpPr txBox="1"/>
          <p:nvPr/>
        </p:nvSpPr>
        <p:spPr>
          <a:xfrm>
            <a:off x="515188" y="292704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Automatique : </a:t>
            </a:r>
            <a:endParaRPr/>
          </a:p>
        </p:txBody>
      </p:sp>
      <p:sp>
        <p:nvSpPr>
          <p:cNvPr id="216" name="Google Shape;216;p12"/>
          <p:cNvSpPr txBox="1"/>
          <p:nvPr/>
        </p:nvSpPr>
        <p:spPr>
          <a:xfrm>
            <a:off x="515188" y="3486572"/>
            <a:ext cx="9838578" cy="1891652"/>
          </a:xfrm>
          <a:prstGeom prst="rect">
            <a:avLst/>
          </a:prstGeom>
          <a:noFill/>
          <a:ln>
            <a:noFill/>
          </a:ln>
        </p:spPr>
        <p:txBody>
          <a:bodyPr anchorCtr="0" anchor="t" bIns="91425" lIns="91425" spcFirstLastPara="1" rIns="91425" wrap="square" tIns="91425">
            <a:noAutofit/>
          </a:bodyPr>
          <a:lstStyle/>
          <a:p>
            <a:pPr indent="-285750" lvl="1" marL="285750" marR="0" rtl="0" algn="l">
              <a:lnSpc>
                <a:spcPct val="100000"/>
              </a:lnSpc>
              <a:spcBef>
                <a:spcPts val="0"/>
              </a:spcBef>
              <a:spcAft>
                <a:spcPts val="0"/>
              </a:spcAft>
              <a:buClr>
                <a:srgbClr val="2570A2"/>
              </a:buClr>
              <a:buSzPts val="1400"/>
              <a:buFont typeface="Noto Sans Symbols"/>
              <a:buChar char="▪"/>
            </a:pPr>
            <a:r>
              <a:rPr b="1" i="0" lang="fr-FR" sz="2400" u="none" cap="none" strike="noStrike">
                <a:solidFill>
                  <a:srgbClr val="322A67"/>
                </a:solidFill>
                <a:latin typeface="Arial"/>
                <a:ea typeface="Arial"/>
                <a:cs typeface="Arial"/>
                <a:sym typeface="Arial"/>
              </a:rPr>
              <a:t>Cypress</a:t>
            </a:r>
            <a:r>
              <a:rPr b="0" i="0" lang="fr-FR" sz="2400" u="none" cap="none" strike="noStrike">
                <a:solidFill>
                  <a:srgbClr val="322A67"/>
                </a:solidFill>
                <a:latin typeface="Arial"/>
                <a:ea typeface="Arial"/>
                <a:cs typeface="Arial"/>
                <a:sym typeface="Arial"/>
              </a:rPr>
              <a:t> : Les scénarios on été codé sur Visual Studio Code</a:t>
            </a:r>
            <a:endParaRPr/>
          </a:p>
          <a:p>
            <a:pPr indent="-285750" lvl="1" marL="285750" marR="0" rtl="0" algn="l">
              <a:lnSpc>
                <a:spcPct val="100000"/>
              </a:lnSpc>
              <a:spcBef>
                <a:spcPts val="0"/>
              </a:spcBef>
              <a:spcAft>
                <a:spcPts val="0"/>
              </a:spcAft>
              <a:buClr>
                <a:srgbClr val="2570A2"/>
              </a:buClr>
              <a:buSzPts val="1400"/>
              <a:buFont typeface="Noto Sans Symbols"/>
              <a:buChar char="▪"/>
            </a:pPr>
            <a:r>
              <a:rPr b="1" i="0" lang="fr-FR" sz="2400" u="none" cap="none" strike="noStrike">
                <a:solidFill>
                  <a:srgbClr val="322A67"/>
                </a:solidFill>
                <a:latin typeface="Arial"/>
                <a:ea typeface="Arial"/>
                <a:cs typeface="Arial"/>
                <a:sym typeface="Arial"/>
              </a:rPr>
              <a:t>Selenium IDE </a:t>
            </a:r>
            <a:r>
              <a:rPr b="0" i="0" lang="fr-FR" sz="2400" u="none" cap="none" strike="noStrike">
                <a:solidFill>
                  <a:srgbClr val="322A67"/>
                </a:solidFill>
                <a:latin typeface="Arial"/>
                <a:ea typeface="Arial"/>
                <a:cs typeface="Arial"/>
                <a:sym typeface="Arial"/>
              </a:rPr>
              <a:t>: Les scénarios on été enregistrer par l’extension selenium IDE sur Microsoft Edge</a:t>
            </a:r>
            <a:endParaRPr/>
          </a:p>
          <a:p>
            <a:pPr indent="-285750" lvl="1" marL="285750" marR="0" rtl="0" algn="l">
              <a:lnSpc>
                <a:spcPct val="100000"/>
              </a:lnSpc>
              <a:spcBef>
                <a:spcPts val="0"/>
              </a:spcBef>
              <a:spcAft>
                <a:spcPts val="0"/>
              </a:spcAft>
              <a:buClr>
                <a:srgbClr val="2570A2"/>
              </a:buClr>
              <a:buSzPts val="1400"/>
              <a:buFont typeface="Noto Sans Symbols"/>
              <a:buChar char="▪"/>
            </a:pPr>
            <a:r>
              <a:rPr b="1" i="0" lang="fr-FR" sz="2400" u="none" cap="none" strike="noStrike">
                <a:solidFill>
                  <a:srgbClr val="322A67"/>
                </a:solidFill>
                <a:latin typeface="Arial"/>
                <a:ea typeface="Arial"/>
                <a:cs typeface="Arial"/>
                <a:sym typeface="Arial"/>
              </a:rPr>
              <a:t>Selenium : </a:t>
            </a:r>
            <a:r>
              <a:rPr b="0" i="0" lang="fr-FR" sz="2400" u="none" cap="none" strike="noStrike">
                <a:solidFill>
                  <a:srgbClr val="322A67"/>
                </a:solidFill>
                <a:latin typeface="Arial"/>
                <a:ea typeface="Arial"/>
                <a:cs typeface="Arial"/>
                <a:sym typeface="Arial"/>
              </a:rPr>
              <a:t>Les scénarios on été implémenter sur Eclipse IDE </a:t>
            </a:r>
            <a:endParaRPr/>
          </a:p>
          <a:p>
            <a:pPr indent="0" lvl="0" marL="0" marR="0" rtl="0" algn="l">
              <a:lnSpc>
                <a:spcPct val="100000"/>
              </a:lnSpc>
              <a:spcBef>
                <a:spcPts val="0"/>
              </a:spcBef>
              <a:spcAft>
                <a:spcPts val="0"/>
              </a:spcAft>
              <a:buClr>
                <a:srgbClr val="2570A2"/>
              </a:buClr>
              <a:buSzPts val="1800"/>
              <a:buFont typeface="Arial"/>
              <a:buNone/>
            </a:pPr>
            <a:r>
              <a:rPr b="0" i="0" lang="fr-FR" sz="2400" u="none" cap="none" strike="noStrike">
                <a:solidFill>
                  <a:srgbClr val="322A67"/>
                </a:solidFill>
                <a:latin typeface="Arial"/>
                <a:ea typeface="Arial"/>
                <a:cs typeface="Arial"/>
                <a:sym typeface="Arial"/>
              </a:rPr>
              <a:t> </a:t>
            </a:r>
            <a:endParaRPr/>
          </a:p>
        </p:txBody>
      </p:sp>
      <p:sp>
        <p:nvSpPr>
          <p:cNvPr id="217" name="Google Shape;217;p12"/>
          <p:cNvSpPr txBox="1"/>
          <p:nvPr/>
        </p:nvSpPr>
        <p:spPr>
          <a:xfrm>
            <a:off x="515188" y="5098459"/>
            <a:ext cx="9838578" cy="16748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de performance :</a:t>
            </a:r>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Les scénarios on été enregistrer avec Blazemeter</a:t>
            </a:r>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Ensuite implémenter sur JMeter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3"/>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Clr>
                <a:srgbClr val="7F7F7F"/>
              </a:buClr>
              <a:buSzPts val="1400"/>
              <a:buFont typeface="Montserrat"/>
              <a:buNone/>
            </a:pPr>
            <a:r>
              <a:t/>
            </a:r>
            <a:endParaRPr/>
          </a:p>
        </p:txBody>
      </p:sp>
      <p:sp>
        <p:nvSpPr>
          <p:cNvPr id="223" name="Google Shape;223;p13"/>
          <p:cNvSpPr txBox="1"/>
          <p:nvPr>
            <p:ph type="title"/>
          </p:nvPr>
        </p:nvSpPr>
        <p:spPr>
          <a:xfrm>
            <a:off x="1806355" y="1155753"/>
            <a:ext cx="7709654" cy="60954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sz="2400"/>
              <a:t>Exécution des cas de test</a:t>
            </a:r>
            <a:endParaRPr/>
          </a:p>
        </p:txBody>
      </p:sp>
      <p:pic>
        <p:nvPicPr>
          <p:cNvPr descr="Une image contenant texte, équipement électronique, ordinateur&#10;&#10;Description générée automatiquement" id="224" name="Google Shape;224;p13"/>
          <p:cNvPicPr preferRelativeResize="0"/>
          <p:nvPr/>
        </p:nvPicPr>
        <p:blipFill rotWithShape="1">
          <a:blip r:embed="rId3">
            <a:alphaModFix/>
          </a:blip>
          <a:srcRect b="0" l="0" r="0" t="0"/>
          <a:stretch/>
        </p:blipFill>
        <p:spPr>
          <a:xfrm>
            <a:off x="2567254" y="2505934"/>
            <a:ext cx="7057491" cy="3196313"/>
          </a:xfrm>
          <a:prstGeom prst="rect">
            <a:avLst/>
          </a:prstGeom>
          <a:noFill/>
          <a:ln>
            <a:noFill/>
          </a:ln>
        </p:spPr>
      </p:pic>
      <p:sp>
        <p:nvSpPr>
          <p:cNvPr id="225" name="Google Shape;225;p13"/>
          <p:cNvSpPr/>
          <p:nvPr/>
        </p:nvSpPr>
        <p:spPr>
          <a:xfrm>
            <a:off x="1548677" y="792869"/>
            <a:ext cx="8606972" cy="1335314"/>
          </a:xfrm>
          <a:prstGeom prst="rect">
            <a:avLst/>
          </a:prstGeom>
          <a:noFill/>
          <a:ln cap="flat" cmpd="sng" w="25400">
            <a:solidFill>
              <a:srgbClr val="8278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4"/>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Exécution des cas de test</a:t>
            </a:r>
            <a:endParaRPr/>
          </a:p>
        </p:txBody>
      </p:sp>
      <p:sp>
        <p:nvSpPr>
          <p:cNvPr id="232" name="Google Shape;232;p14"/>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233" name="Google Shape;233;p14"/>
          <p:cNvSpPr txBox="1"/>
          <p:nvPr/>
        </p:nvSpPr>
        <p:spPr>
          <a:xfrm>
            <a:off x="396654" y="1666802"/>
            <a:ext cx="11107773" cy="714891"/>
          </a:xfrm>
          <a:prstGeom prst="rect">
            <a:avLst/>
          </a:prstGeom>
          <a:noFill/>
          <a:ln>
            <a:noFill/>
          </a:ln>
        </p:spPr>
        <p:txBody>
          <a:bodyPr anchorCtr="0" anchor="t" bIns="91425" lIns="91425" spcFirstLastPara="1" rIns="91425" wrap="square" tIns="91425">
            <a:noAutofit/>
          </a:bodyPr>
          <a:lstStyle/>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L’exécution des cas de test à été réaliser sur l’outils JiraXray</a:t>
            </a:r>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pic>
        <p:nvPicPr>
          <p:cNvPr descr="Une image contenant texte&#10;&#10;Description générée automatiquement" id="234" name="Google Shape;234;p14"/>
          <p:cNvPicPr preferRelativeResize="0"/>
          <p:nvPr/>
        </p:nvPicPr>
        <p:blipFill rotWithShape="1">
          <a:blip r:embed="rId3">
            <a:alphaModFix/>
          </a:blip>
          <a:srcRect b="0" l="0" r="0" t="0"/>
          <a:stretch/>
        </p:blipFill>
        <p:spPr>
          <a:xfrm>
            <a:off x="687573" y="2381693"/>
            <a:ext cx="8674100" cy="4113441"/>
          </a:xfrm>
          <a:prstGeom prst="rect">
            <a:avLst/>
          </a:prstGeom>
          <a:noFill/>
          <a:ln>
            <a:noFill/>
          </a:ln>
        </p:spPr>
      </p:pic>
      <p:pic>
        <p:nvPicPr>
          <p:cNvPr id="235" name="Google Shape;235;p14"/>
          <p:cNvPicPr preferRelativeResize="0"/>
          <p:nvPr/>
        </p:nvPicPr>
        <p:blipFill rotWithShape="1">
          <a:blip r:embed="rId4">
            <a:alphaModFix/>
          </a:blip>
          <a:srcRect b="0" l="0" r="0" t="0"/>
          <a:stretch/>
        </p:blipFill>
        <p:spPr>
          <a:xfrm>
            <a:off x="9793287" y="2559050"/>
            <a:ext cx="2181225" cy="285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Exécution des cas de test</a:t>
            </a:r>
            <a:endParaRPr/>
          </a:p>
        </p:txBody>
      </p:sp>
      <p:sp>
        <p:nvSpPr>
          <p:cNvPr id="242" name="Google Shape;242;p15"/>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Automatique : </a:t>
            </a:r>
            <a:endParaRPr/>
          </a:p>
        </p:txBody>
      </p:sp>
      <p:sp>
        <p:nvSpPr>
          <p:cNvPr id="243" name="Google Shape;243;p15"/>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342900" lvl="1" marL="342900" marR="0" rtl="0" algn="l">
              <a:lnSpc>
                <a:spcPct val="100000"/>
              </a:lnSpc>
              <a:spcBef>
                <a:spcPts val="0"/>
              </a:spcBef>
              <a:spcAft>
                <a:spcPts val="0"/>
              </a:spcAft>
              <a:buClr>
                <a:srgbClr val="2570A2"/>
              </a:buClr>
              <a:buSzPts val="1400"/>
              <a:buFont typeface="Noto Sans Symbols"/>
              <a:buChar char="🡪"/>
            </a:pPr>
            <a:r>
              <a:rPr b="1" i="0" lang="fr-FR" sz="2400" u="none" cap="none" strike="noStrike">
                <a:solidFill>
                  <a:srgbClr val="322A67"/>
                </a:solidFill>
                <a:latin typeface="Arial"/>
                <a:ea typeface="Arial"/>
                <a:cs typeface="Arial"/>
                <a:sym typeface="Arial"/>
              </a:rPr>
              <a:t>Cypress</a:t>
            </a:r>
            <a:r>
              <a:rPr b="0" i="0" lang="fr-FR" sz="2400" u="none" cap="none" strike="noStrike">
                <a:solidFill>
                  <a:srgbClr val="322A67"/>
                </a:solidFill>
                <a:latin typeface="Arial"/>
                <a:ea typeface="Arial"/>
                <a:cs typeface="Arial"/>
                <a:sym typeface="Arial"/>
              </a:rPr>
              <a:t> : L’exécution a été réaliser à partir du terminal Visual studio Code sur Google Chrome </a:t>
            </a:r>
            <a:endParaRPr/>
          </a:p>
          <a:p>
            <a:pPr indent="0" lvl="1" marL="0" marR="0" rtl="0" algn="l">
              <a:lnSpc>
                <a:spcPct val="100000"/>
              </a:lnSpc>
              <a:spcBef>
                <a:spcPts val="0"/>
              </a:spcBef>
              <a:spcAft>
                <a:spcPts val="0"/>
              </a:spcAft>
              <a:buClr>
                <a:srgbClr val="2570A2"/>
              </a:buClr>
              <a:buSzPts val="1400"/>
              <a:buFont typeface="Arial"/>
              <a:buNone/>
            </a:pPr>
            <a:r>
              <a:rPr b="0" i="0" lang="fr-FR" sz="2400" u="none" cap="none" strike="noStrike">
                <a:solidFill>
                  <a:srgbClr val="322A67"/>
                </a:solidFill>
                <a:latin typeface="Arial"/>
                <a:ea typeface="Arial"/>
                <a:cs typeface="Arial"/>
                <a:sym typeface="Arial"/>
              </a:rPr>
              <a:t> </a:t>
            </a:r>
            <a:endParaRPr/>
          </a:p>
        </p:txBody>
      </p:sp>
      <p:sp>
        <p:nvSpPr>
          <p:cNvPr id="244" name="Google Shape;244;p15"/>
          <p:cNvSpPr txBox="1"/>
          <p:nvPr/>
        </p:nvSpPr>
        <p:spPr>
          <a:xfrm>
            <a:off x="533107" y="2714109"/>
            <a:ext cx="2857794"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rPr b="0" i="0" lang="fr-FR" sz="2400" u="none" cap="none" strike="noStrike">
                <a:solidFill>
                  <a:srgbClr val="322A67"/>
                </a:solidFill>
                <a:latin typeface="Arial"/>
                <a:ea typeface="Arial"/>
                <a:cs typeface="Arial"/>
                <a:sym typeface="Arial"/>
              </a:rPr>
              <a:t>Exemple d’exécution :</a:t>
            </a:r>
            <a:endParaRPr/>
          </a:p>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0" lvl="0" marL="0" marR="0" rtl="0" algn="l">
              <a:lnSpc>
                <a:spcPct val="100000"/>
              </a:lnSpc>
              <a:spcBef>
                <a:spcPts val="0"/>
              </a:spcBef>
              <a:spcAft>
                <a:spcPts val="0"/>
              </a:spcAft>
              <a:buClr>
                <a:srgbClr val="2570A2"/>
              </a:buClr>
              <a:buSzPts val="1800"/>
              <a:buFont typeface="Arial"/>
              <a:buNone/>
            </a:pPr>
            <a:r>
              <a:rPr b="1" i="0" lang="fr-FR" sz="1800" u="none" cap="none" strike="noStrike">
                <a:solidFill>
                  <a:srgbClr val="000000"/>
                </a:solidFill>
                <a:latin typeface="Roboto"/>
                <a:ea typeface="Roboto"/>
                <a:cs typeface="Roboto"/>
                <a:sym typeface="Roboto"/>
              </a:rPr>
              <a:t>Scénario de test automatisé :</a:t>
            </a:r>
            <a:endParaRPr b="0" i="0" sz="2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r>
              <a:rPr b="0" i="0" lang="fr-FR" sz="1800" u="none" cap="none" strike="noStrike">
                <a:solidFill>
                  <a:srgbClr val="000000"/>
                </a:solidFill>
                <a:latin typeface="Roboto"/>
                <a:ea typeface="Roboto"/>
                <a:cs typeface="Roboto"/>
                <a:sym typeface="Roboto"/>
              </a:rPr>
              <a:t>-Accès au panier</a:t>
            </a:r>
            <a:endParaRPr b="0" i="0" sz="2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r>
              <a:rPr b="0" i="0" lang="fr-FR" sz="1800" u="none" cap="none" strike="noStrike">
                <a:solidFill>
                  <a:srgbClr val="000000"/>
                </a:solidFill>
                <a:latin typeface="Roboto"/>
                <a:ea typeface="Roboto"/>
                <a:cs typeface="Roboto"/>
                <a:sym typeface="Roboto"/>
              </a:rPr>
              <a:t>-recherche par catégorie </a:t>
            </a:r>
            <a:endParaRPr b="0" i="0" sz="2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r>
              <a:rPr b="0" i="0" lang="fr-FR" sz="1800" u="none" cap="none" strike="noStrike">
                <a:solidFill>
                  <a:srgbClr val="000000"/>
                </a:solidFill>
                <a:latin typeface="Roboto"/>
                <a:ea typeface="Roboto"/>
                <a:cs typeface="Roboto"/>
                <a:sym typeface="Roboto"/>
              </a:rPr>
              <a:t>-Recherche et sélection d’un article</a:t>
            </a:r>
            <a:endParaRPr b="0" i="0" sz="2000" u="none" cap="none" strike="noStrike">
              <a:solidFill>
                <a:schemeClr val="dk2"/>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br>
              <a:rPr b="1" i="0" lang="fr-FR" sz="2000" u="none" cap="none" strike="noStrike">
                <a:solidFill>
                  <a:schemeClr val="dk2"/>
                </a:solidFill>
                <a:latin typeface="Montserrat"/>
                <a:ea typeface="Montserrat"/>
                <a:cs typeface="Montserrat"/>
                <a:sym typeface="Montserrat"/>
              </a:rPr>
            </a:br>
            <a:r>
              <a:rPr b="0" i="0" lang="fr-FR" sz="2400" u="none" cap="none" strike="noStrike">
                <a:solidFill>
                  <a:srgbClr val="322A67"/>
                </a:solidFill>
                <a:latin typeface="Arial"/>
                <a:ea typeface="Arial"/>
                <a:cs typeface="Arial"/>
                <a:sym typeface="Arial"/>
              </a:rPr>
              <a:t> </a:t>
            </a:r>
            <a:endParaRPr/>
          </a:p>
          <a:p>
            <a:pPr indent="0" lvl="0" marL="0" marR="0" rtl="0" algn="l">
              <a:lnSpc>
                <a:spcPct val="100000"/>
              </a:lnSpc>
              <a:spcBef>
                <a:spcPts val="0"/>
              </a:spcBef>
              <a:spcAft>
                <a:spcPts val="0"/>
              </a:spcAft>
              <a:buClr>
                <a:srgbClr val="2570A2"/>
              </a:buClr>
              <a:buSzPts val="1800"/>
              <a:buFont typeface="Arial"/>
              <a:buNone/>
            </a:pPr>
            <a:r>
              <a:t/>
            </a:r>
            <a:endParaRPr b="0" i="0" sz="2400" u="none" cap="none" strike="noStrike">
              <a:solidFill>
                <a:srgbClr val="322A67"/>
              </a:solidFill>
              <a:latin typeface="Arial"/>
              <a:ea typeface="Arial"/>
              <a:cs typeface="Arial"/>
              <a:sym typeface="Arial"/>
            </a:endParaRPr>
          </a:p>
        </p:txBody>
      </p:sp>
      <p:pic>
        <p:nvPicPr>
          <p:cNvPr id="245" name="Google Shape;245;p15"/>
          <p:cNvPicPr preferRelativeResize="0"/>
          <p:nvPr/>
        </p:nvPicPr>
        <p:blipFill rotWithShape="1">
          <a:blip r:embed="rId3">
            <a:alphaModFix/>
          </a:blip>
          <a:srcRect b="0" l="0" r="0" t="0"/>
          <a:stretch/>
        </p:blipFill>
        <p:spPr>
          <a:xfrm>
            <a:off x="3929393" y="2607696"/>
            <a:ext cx="7482886" cy="3653404"/>
          </a:xfrm>
          <a:prstGeom prst="rect">
            <a:avLst/>
          </a:prstGeom>
          <a:noFill/>
          <a:ln>
            <a:noFill/>
          </a:ln>
        </p:spPr>
      </p:pic>
      <p:pic>
        <p:nvPicPr>
          <p:cNvPr id="246" name="Google Shape;246;p15"/>
          <p:cNvPicPr preferRelativeResize="0"/>
          <p:nvPr/>
        </p:nvPicPr>
        <p:blipFill rotWithShape="1">
          <a:blip r:embed="rId4">
            <a:alphaModFix/>
          </a:blip>
          <a:srcRect b="0" l="0" r="0" t="0"/>
          <a:stretch/>
        </p:blipFill>
        <p:spPr>
          <a:xfrm>
            <a:off x="1071994" y="5621361"/>
            <a:ext cx="1932394" cy="10434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Exécution des cas de test</a:t>
            </a:r>
            <a:endParaRPr/>
          </a:p>
        </p:txBody>
      </p:sp>
      <p:sp>
        <p:nvSpPr>
          <p:cNvPr id="253" name="Google Shape;253;p16"/>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Automatique : </a:t>
            </a:r>
            <a:endParaRPr/>
          </a:p>
        </p:txBody>
      </p:sp>
      <p:sp>
        <p:nvSpPr>
          <p:cNvPr id="254" name="Google Shape;254;p16"/>
          <p:cNvSpPr txBox="1"/>
          <p:nvPr/>
        </p:nvSpPr>
        <p:spPr>
          <a:xfrm>
            <a:off x="396655" y="1603022"/>
            <a:ext cx="11107773" cy="916974"/>
          </a:xfrm>
          <a:prstGeom prst="rect">
            <a:avLst/>
          </a:prstGeom>
          <a:noFill/>
          <a:ln>
            <a:noFill/>
          </a:ln>
        </p:spPr>
        <p:txBody>
          <a:bodyPr anchorCtr="0" anchor="t" bIns="91425" lIns="91425" spcFirstLastPara="1" rIns="91425" wrap="square" tIns="91425">
            <a:noAutofit/>
          </a:bodyPr>
          <a:lstStyle/>
          <a:p>
            <a:pPr indent="-342900" lvl="1" marL="342900" marR="0" rtl="0" algn="l">
              <a:lnSpc>
                <a:spcPct val="100000"/>
              </a:lnSpc>
              <a:spcBef>
                <a:spcPts val="0"/>
              </a:spcBef>
              <a:spcAft>
                <a:spcPts val="0"/>
              </a:spcAft>
              <a:buClr>
                <a:srgbClr val="2570A2"/>
              </a:buClr>
              <a:buSzPts val="1400"/>
              <a:buFont typeface="Noto Sans Symbols"/>
              <a:buChar char="🡪"/>
            </a:pPr>
            <a:r>
              <a:rPr b="0" i="0" lang="fr-FR" sz="1800" u="none" cap="none" strike="noStrike">
                <a:solidFill>
                  <a:srgbClr val="322A67"/>
                </a:solidFill>
                <a:latin typeface="Arial"/>
                <a:ea typeface="Arial"/>
                <a:cs typeface="Arial"/>
                <a:sym typeface="Arial"/>
              </a:rPr>
              <a:t>Selenium IDE : L’exécution a été réaliser à partir de l’extension </a:t>
            </a:r>
            <a:endParaRPr/>
          </a:p>
          <a:p>
            <a:pPr indent="0" lvl="1" marL="0" marR="0" rtl="0" algn="l">
              <a:lnSpc>
                <a:spcPct val="100000"/>
              </a:lnSpc>
              <a:spcBef>
                <a:spcPts val="0"/>
              </a:spcBef>
              <a:spcAft>
                <a:spcPts val="0"/>
              </a:spcAft>
              <a:buClr>
                <a:srgbClr val="2570A2"/>
              </a:buClr>
              <a:buSzPts val="1400"/>
              <a:buFont typeface="Arial"/>
              <a:buNone/>
            </a:pPr>
            <a:r>
              <a:rPr b="0" i="0" lang="fr-FR" sz="1800" u="none" cap="none" strike="noStrike">
                <a:solidFill>
                  <a:srgbClr val="322A67"/>
                </a:solidFill>
                <a:latin typeface="Arial"/>
                <a:ea typeface="Arial"/>
                <a:cs typeface="Arial"/>
                <a:sym typeface="Arial"/>
              </a:rPr>
              <a:t>selenium IDE sur Microsoft Edge</a:t>
            </a:r>
            <a:endParaRPr b="0" i="0" sz="1800" u="none" cap="none" strike="noStrike">
              <a:solidFill>
                <a:srgbClr val="322A67"/>
              </a:solidFill>
              <a:latin typeface="Arial"/>
              <a:ea typeface="Arial"/>
              <a:cs typeface="Arial"/>
              <a:sym typeface="Arial"/>
            </a:endParaRPr>
          </a:p>
        </p:txBody>
      </p:sp>
      <p:sp>
        <p:nvSpPr>
          <p:cNvPr id="255" name="Google Shape;255;p16"/>
          <p:cNvSpPr txBox="1"/>
          <p:nvPr/>
        </p:nvSpPr>
        <p:spPr>
          <a:xfrm>
            <a:off x="304506" y="2519996"/>
            <a:ext cx="3331829"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rPr b="0" i="0" lang="fr-FR" sz="2000" u="none" cap="none" strike="noStrike">
                <a:solidFill>
                  <a:srgbClr val="322A67"/>
                </a:solidFill>
                <a:latin typeface="Arial"/>
                <a:ea typeface="Arial"/>
                <a:cs typeface="Arial"/>
                <a:sym typeface="Arial"/>
              </a:rPr>
              <a:t>Exemple d’exécution :</a:t>
            </a:r>
            <a:endParaRPr/>
          </a:p>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85750" lvl="0" marL="285750" marR="0" rtl="0" algn="l">
              <a:lnSpc>
                <a:spcPct val="100000"/>
              </a:lnSpc>
              <a:spcBef>
                <a:spcPts val="0"/>
              </a:spcBef>
              <a:spcAft>
                <a:spcPts val="0"/>
              </a:spcAft>
              <a:buClr>
                <a:srgbClr val="2570A2"/>
              </a:buClr>
              <a:buSzPts val="1800"/>
              <a:buFont typeface="Noto Sans Symbols"/>
              <a:buChar char="🡪"/>
            </a:pPr>
            <a:r>
              <a:rPr b="0" i="0" lang="fr-FR" sz="1600" u="none" cap="none" strike="noStrike">
                <a:solidFill>
                  <a:srgbClr val="000000"/>
                </a:solidFill>
                <a:latin typeface="Roboto"/>
                <a:ea typeface="Roboto"/>
                <a:cs typeface="Roboto"/>
                <a:sym typeface="Roboto"/>
              </a:rPr>
              <a:t>Scénario de test automatisé :</a:t>
            </a:r>
            <a:endParaRPr/>
          </a:p>
          <a:p>
            <a:pPr indent="-285750" lvl="0" marL="285750" marR="0" rtl="0" algn="l">
              <a:lnSpc>
                <a:spcPct val="100000"/>
              </a:lnSpc>
              <a:spcBef>
                <a:spcPts val="0"/>
              </a:spcBef>
              <a:spcAft>
                <a:spcPts val="0"/>
              </a:spcAft>
              <a:buClr>
                <a:srgbClr val="2570A2"/>
              </a:buClr>
              <a:buSzPts val="1800"/>
              <a:buFont typeface="Noto Sans Symbols"/>
              <a:buChar char="✔"/>
            </a:pPr>
            <a:r>
              <a:rPr b="0" i="0" lang="fr-FR" sz="1600" u="none" cap="none" strike="noStrike">
                <a:solidFill>
                  <a:srgbClr val="000000"/>
                </a:solidFill>
                <a:latin typeface="Roboto"/>
                <a:ea typeface="Roboto"/>
                <a:cs typeface="Roboto"/>
                <a:sym typeface="Roboto"/>
              </a:rPr>
              <a:t>Login avec informations Valide</a:t>
            </a:r>
            <a:endParaRPr b="0" i="0" sz="1600" u="none" cap="none" strike="noStrike">
              <a:solidFill>
                <a:schemeClr val="dk2"/>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2570A2"/>
              </a:buClr>
              <a:buSzPts val="1800"/>
              <a:buFont typeface="Noto Sans Symbols"/>
              <a:buChar char="✔"/>
            </a:pPr>
            <a:r>
              <a:rPr b="0" i="0" lang="fr-FR" sz="1600" u="none" cap="none" strike="noStrike">
                <a:solidFill>
                  <a:srgbClr val="000000"/>
                </a:solidFill>
                <a:latin typeface="Roboto"/>
                <a:ea typeface="Roboto"/>
                <a:cs typeface="Roboto"/>
                <a:sym typeface="Roboto"/>
              </a:rPr>
              <a:t>Login avec mail invalide </a:t>
            </a:r>
            <a:endParaRPr b="0" i="0" sz="1600" u="none" cap="none" strike="noStrike">
              <a:solidFill>
                <a:schemeClr val="dk2"/>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2570A2"/>
              </a:buClr>
              <a:buSzPts val="1800"/>
              <a:buFont typeface="Noto Sans Symbols"/>
              <a:buChar char="✔"/>
            </a:pPr>
            <a:r>
              <a:rPr b="0" i="0" lang="fr-FR" sz="1600" u="none" cap="none" strike="noStrike">
                <a:solidFill>
                  <a:srgbClr val="000000"/>
                </a:solidFill>
                <a:latin typeface="Roboto"/>
                <a:ea typeface="Roboto"/>
                <a:cs typeface="Roboto"/>
                <a:sym typeface="Roboto"/>
              </a:rPr>
              <a:t>Login avec mot de passe Invalide</a:t>
            </a:r>
            <a:endParaRPr b="0" i="0" sz="1600" u="none" cap="none" strike="noStrike">
              <a:solidFill>
                <a:schemeClr val="dk2"/>
              </a:solidFill>
              <a:latin typeface="Montserrat"/>
              <a:ea typeface="Montserrat"/>
              <a:cs typeface="Montserrat"/>
              <a:sym typeface="Montserrat"/>
            </a:endParaRPr>
          </a:p>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0" lvl="1" marL="0" marR="0" rtl="0" algn="l">
              <a:lnSpc>
                <a:spcPct val="100000"/>
              </a:lnSpc>
              <a:spcBef>
                <a:spcPts val="0"/>
              </a:spcBef>
              <a:spcAft>
                <a:spcPts val="0"/>
              </a:spcAft>
              <a:buClr>
                <a:srgbClr val="2570A2"/>
              </a:buClr>
              <a:buSzPts val="1400"/>
              <a:buFont typeface="Arial"/>
              <a:buNone/>
            </a:pPr>
            <a:r>
              <a:rPr b="0" i="0" lang="fr-FR" sz="2400" u="none" cap="none" strike="noStrike">
                <a:solidFill>
                  <a:srgbClr val="322A67"/>
                </a:solidFill>
                <a:latin typeface="Arial"/>
                <a:ea typeface="Arial"/>
                <a:cs typeface="Arial"/>
                <a:sym typeface="Arial"/>
              </a:rPr>
              <a:t> </a:t>
            </a:r>
            <a:endParaRPr/>
          </a:p>
        </p:txBody>
      </p:sp>
      <p:pic>
        <p:nvPicPr>
          <p:cNvPr descr="Une image contenant texte&#10;&#10;Description générée automatiquement" id="256" name="Google Shape;256;p16"/>
          <p:cNvPicPr preferRelativeResize="0"/>
          <p:nvPr/>
        </p:nvPicPr>
        <p:blipFill rotWithShape="1">
          <a:blip r:embed="rId3">
            <a:alphaModFix/>
          </a:blip>
          <a:srcRect b="0" l="0" r="0" t="0"/>
          <a:stretch/>
        </p:blipFill>
        <p:spPr>
          <a:xfrm>
            <a:off x="449409" y="4501936"/>
            <a:ext cx="4946870" cy="1941511"/>
          </a:xfrm>
          <a:prstGeom prst="rect">
            <a:avLst/>
          </a:prstGeom>
          <a:noFill/>
          <a:ln>
            <a:noFill/>
          </a:ln>
        </p:spPr>
      </p:pic>
      <p:pic>
        <p:nvPicPr>
          <p:cNvPr id="257" name="Google Shape;257;p16"/>
          <p:cNvPicPr preferRelativeResize="0"/>
          <p:nvPr/>
        </p:nvPicPr>
        <p:blipFill rotWithShape="1">
          <a:blip r:embed="rId4">
            <a:alphaModFix/>
          </a:blip>
          <a:srcRect b="0" l="0" r="0" t="0"/>
          <a:stretch/>
        </p:blipFill>
        <p:spPr>
          <a:xfrm>
            <a:off x="5950541" y="2519996"/>
            <a:ext cx="5686661" cy="3325996"/>
          </a:xfrm>
          <a:prstGeom prst="rect">
            <a:avLst/>
          </a:prstGeom>
          <a:noFill/>
          <a:ln>
            <a:noFill/>
          </a:ln>
        </p:spPr>
      </p:pic>
      <p:pic>
        <p:nvPicPr>
          <p:cNvPr id="258" name="Google Shape;258;p16"/>
          <p:cNvPicPr preferRelativeResize="0"/>
          <p:nvPr/>
        </p:nvPicPr>
        <p:blipFill rotWithShape="1">
          <a:blip r:embed="rId5">
            <a:alphaModFix/>
          </a:blip>
          <a:srcRect b="0" l="0" r="0" t="0"/>
          <a:stretch/>
        </p:blipFill>
        <p:spPr>
          <a:xfrm>
            <a:off x="7923677" y="1387242"/>
            <a:ext cx="799409" cy="7753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7"/>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Exécution des cas de test</a:t>
            </a:r>
            <a:endParaRPr/>
          </a:p>
        </p:txBody>
      </p:sp>
      <p:sp>
        <p:nvSpPr>
          <p:cNvPr id="265" name="Google Shape;265;p17"/>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Automatique : </a:t>
            </a:r>
            <a:endParaRPr/>
          </a:p>
        </p:txBody>
      </p:sp>
      <p:sp>
        <p:nvSpPr>
          <p:cNvPr id="266" name="Google Shape;266;p17"/>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Selenium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8"/>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2400"/>
              <a:t>Exécution des cas de test</a:t>
            </a:r>
            <a:endParaRPr/>
          </a:p>
        </p:txBody>
      </p:sp>
      <p:sp>
        <p:nvSpPr>
          <p:cNvPr id="273" name="Google Shape;273;p18"/>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de performance  : </a:t>
            </a:r>
            <a:endParaRPr/>
          </a:p>
        </p:txBody>
      </p:sp>
      <p:sp>
        <p:nvSpPr>
          <p:cNvPr id="274" name="Google Shape;274;p18"/>
          <p:cNvSpPr txBox="1"/>
          <p:nvPr/>
        </p:nvSpPr>
        <p:spPr>
          <a:xfrm>
            <a:off x="396655" y="1603022"/>
            <a:ext cx="11107773" cy="2607471"/>
          </a:xfrm>
          <a:prstGeom prst="rect">
            <a:avLst/>
          </a:prstGeom>
          <a:noFill/>
          <a:ln>
            <a:noFill/>
          </a:ln>
        </p:spPr>
        <p:txBody>
          <a:bodyPr anchorCtr="0" anchor="t" bIns="91425" lIns="91425" spcFirstLastPara="1" rIns="91425" wrap="square" tIns="91425">
            <a:noAutofit/>
          </a:bodyPr>
          <a:lstStyle/>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Selenium : Afin de tester les performance du site nous avons réaliser un scénario sur blazemeter ensuite nous l’avons implémenter sur Jmeter en injectant les paramètres suivant : </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5 utilisateur </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Chaque seconde</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Pendant une minute</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Sur le scénario : </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L’utilisateur Accède au site </a:t>
            </a:r>
            <a:r>
              <a:rPr b="0" i="0" lang="fr-FR" sz="2400" u="sng" cap="none" strike="noStrike">
                <a:solidFill>
                  <a:srgbClr val="322A67"/>
                </a:solidFill>
                <a:latin typeface="Arial"/>
                <a:ea typeface="Arial"/>
                <a:cs typeface="Arial"/>
                <a:sym typeface="Arial"/>
                <a:hlinkClick r:id="rId3">
                  <a:extLst>
                    <a:ext uri="{A12FA001-AC4F-418D-AE19-62706E023703}">
                      <ahyp:hlinkClr val="tx"/>
                    </a:ext>
                  </a:extLst>
                </a:hlinkClick>
              </a:rPr>
              <a:t>www.decathlon.tn</a:t>
            </a:r>
            <a:r>
              <a:rPr b="0" i="0" lang="fr-FR" sz="2400" u="none" cap="none" strike="noStrike">
                <a:solidFill>
                  <a:srgbClr val="322A67"/>
                </a:solidFill>
                <a:latin typeface="Arial"/>
                <a:ea typeface="Arial"/>
                <a:cs typeface="Arial"/>
                <a:sym typeface="Arial"/>
              </a:rPr>
              <a:t>,</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 réaliser une recherche sur un polo et </a:t>
            </a:r>
            <a:endParaRPr/>
          </a:p>
          <a:p>
            <a:pPr indent="-342900" lvl="1" marL="34290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ajouter l'article au panier </a:t>
            </a:r>
            <a:endParaRPr/>
          </a:p>
          <a:p>
            <a:pPr indent="0" lvl="1" marL="0" marR="0" rtl="0" algn="l">
              <a:lnSpc>
                <a:spcPct val="100000"/>
              </a:lnSpc>
              <a:spcBef>
                <a:spcPts val="0"/>
              </a:spcBef>
              <a:spcAft>
                <a:spcPts val="0"/>
              </a:spcAft>
              <a:buClr>
                <a:srgbClr val="2570A2"/>
              </a:buClr>
              <a:buSzPts val="1400"/>
              <a:buFont typeface="Arial"/>
              <a:buNone/>
            </a:pPr>
            <a:r>
              <a:rPr b="0" i="0" lang="fr-FR" sz="2400" u="none" cap="none" strike="noStrike">
                <a:solidFill>
                  <a:srgbClr val="322A67"/>
                </a:solidFill>
                <a:latin typeface="Arial"/>
                <a:ea typeface="Arial"/>
                <a:cs typeface="Arial"/>
                <a:sym typeface="Arial"/>
              </a:rPr>
              <a:t> </a:t>
            </a:r>
            <a:endParaRPr b="0" i="0" sz="2400" u="none" cap="none" strike="noStrike">
              <a:solidFill>
                <a:srgbClr val="322A67"/>
              </a:solidFill>
              <a:latin typeface="Arial"/>
              <a:ea typeface="Arial"/>
              <a:cs typeface="Arial"/>
              <a:sym typeface="Arial"/>
            </a:endParaRPr>
          </a:p>
        </p:txBody>
      </p:sp>
      <p:sp>
        <p:nvSpPr>
          <p:cNvPr id="275" name="Google Shape;275;p18"/>
          <p:cNvSpPr txBox="1"/>
          <p:nvPr/>
        </p:nvSpPr>
        <p:spPr>
          <a:xfrm>
            <a:off x="732309" y="3216620"/>
            <a:ext cx="65815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76" name="Google Shape;276;p18"/>
          <p:cNvPicPr preferRelativeResize="0"/>
          <p:nvPr/>
        </p:nvPicPr>
        <p:blipFill rotWithShape="1">
          <a:blip r:embed="rId4">
            <a:alphaModFix/>
          </a:blip>
          <a:srcRect b="0" l="0" r="0" t="0"/>
          <a:stretch/>
        </p:blipFill>
        <p:spPr>
          <a:xfrm>
            <a:off x="8196857" y="5202468"/>
            <a:ext cx="2975429" cy="1624531"/>
          </a:xfrm>
          <a:prstGeom prst="rect">
            <a:avLst/>
          </a:prstGeom>
          <a:noFill/>
          <a:ln>
            <a:noFill/>
          </a:ln>
        </p:spPr>
      </p:pic>
      <p:pic>
        <p:nvPicPr>
          <p:cNvPr id="277" name="Google Shape;277;p18"/>
          <p:cNvPicPr preferRelativeResize="0"/>
          <p:nvPr/>
        </p:nvPicPr>
        <p:blipFill rotWithShape="1">
          <a:blip r:embed="rId5">
            <a:alphaModFix/>
          </a:blip>
          <a:srcRect b="0" l="0" r="0" t="0"/>
          <a:stretch/>
        </p:blipFill>
        <p:spPr>
          <a:xfrm>
            <a:off x="7313861" y="2607696"/>
            <a:ext cx="4349196" cy="2375772"/>
          </a:xfrm>
          <a:prstGeom prst="rect">
            <a:avLst/>
          </a:prstGeom>
          <a:noFill/>
          <a:ln>
            <a:noFill/>
          </a:ln>
        </p:spPr>
      </p:pic>
      <p:sp>
        <p:nvSpPr>
          <p:cNvPr id="278" name="Google Shape;278;p18"/>
          <p:cNvSpPr/>
          <p:nvPr/>
        </p:nvSpPr>
        <p:spPr>
          <a:xfrm>
            <a:off x="8250914" y="5701127"/>
            <a:ext cx="609816" cy="627211"/>
          </a:xfrm>
          <a:prstGeom prst="rect">
            <a:avLst/>
          </a:prstGeom>
          <a:noFill/>
          <a:ln cap="flat" cmpd="sng" w="25400">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79" name="Google Shape;279;p18"/>
          <p:cNvPicPr preferRelativeResize="0"/>
          <p:nvPr/>
        </p:nvPicPr>
        <p:blipFill rotWithShape="1">
          <a:blip r:embed="rId6">
            <a:alphaModFix/>
          </a:blip>
          <a:srcRect b="0" l="0" r="0" t="0"/>
          <a:stretch/>
        </p:blipFill>
        <p:spPr>
          <a:xfrm>
            <a:off x="1019714" y="5713826"/>
            <a:ext cx="2652399" cy="8128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9"/>
          <p:cNvSpPr txBox="1"/>
          <p:nvPr>
            <p:ph type="title"/>
          </p:nvPr>
        </p:nvSpPr>
        <p:spPr>
          <a:xfrm>
            <a:off x="783011" y="1192405"/>
            <a:ext cx="9838578" cy="407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a:t>Clôture de la campagne de test </a:t>
            </a:r>
            <a:endParaRPr sz="2400"/>
          </a:p>
        </p:txBody>
      </p:sp>
      <p:pic>
        <p:nvPicPr>
          <p:cNvPr descr="Une image contenant texte, graphiques vectoriels&#10;&#10;Description générée automatiquement" id="286" name="Google Shape;286;p19"/>
          <p:cNvPicPr preferRelativeResize="0"/>
          <p:nvPr/>
        </p:nvPicPr>
        <p:blipFill rotWithShape="1">
          <a:blip r:embed="rId3">
            <a:alphaModFix/>
          </a:blip>
          <a:srcRect b="0" l="0" r="0" t="0"/>
          <a:stretch/>
        </p:blipFill>
        <p:spPr>
          <a:xfrm>
            <a:off x="3160518" y="2527719"/>
            <a:ext cx="5081158" cy="3683839"/>
          </a:xfrm>
          <a:prstGeom prst="rect">
            <a:avLst/>
          </a:prstGeom>
          <a:noFill/>
          <a:ln>
            <a:noFill/>
          </a:ln>
        </p:spPr>
      </p:pic>
      <p:sp>
        <p:nvSpPr>
          <p:cNvPr id="287" name="Google Shape;287;p19"/>
          <p:cNvSpPr/>
          <p:nvPr/>
        </p:nvSpPr>
        <p:spPr>
          <a:xfrm>
            <a:off x="1397611" y="932543"/>
            <a:ext cx="8606972" cy="1335314"/>
          </a:xfrm>
          <a:prstGeom prst="rect">
            <a:avLst/>
          </a:prstGeom>
          <a:noFill/>
          <a:ln cap="flat" cmpd="sng" w="25400">
            <a:solidFill>
              <a:srgbClr val="8278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
          <p:cNvSpPr txBox="1"/>
          <p:nvPr>
            <p:ph type="title"/>
          </p:nvPr>
        </p:nvSpPr>
        <p:spPr>
          <a:xfrm>
            <a:off x="351498" y="484063"/>
            <a:ext cx="7709654" cy="59967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sz="3200"/>
              <a:t>Plan de la présentation :</a:t>
            </a:r>
            <a:endParaRPr/>
          </a:p>
        </p:txBody>
      </p:sp>
      <p:sp>
        <p:nvSpPr>
          <p:cNvPr id="122" name="Google Shape;122;p2"/>
          <p:cNvSpPr txBox="1"/>
          <p:nvPr/>
        </p:nvSpPr>
        <p:spPr>
          <a:xfrm>
            <a:off x="462844" y="1377244"/>
            <a:ext cx="7824087" cy="4797778"/>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Talan Academy</a:t>
            </a:r>
            <a:endParaRPr/>
          </a:p>
          <a:p>
            <a:pPr indent="0" lvl="0" marL="0" marR="0" rtl="0" algn="l">
              <a:lnSpc>
                <a:spcPct val="100000"/>
              </a:lnSpc>
              <a:spcBef>
                <a:spcPts val="0"/>
              </a:spcBef>
              <a:spcAft>
                <a:spcPts val="0"/>
              </a:spcAft>
              <a:buClr>
                <a:srgbClr val="2570A2"/>
              </a:buClr>
              <a:buSzPts val="1800"/>
              <a:buFont typeface="Arial"/>
              <a:buNone/>
            </a:pPr>
            <a:r>
              <a:t/>
            </a:r>
            <a:endParaRPr b="1" i="0" sz="2000" u="none" cap="none" strike="noStrike">
              <a:solidFill>
                <a:srgbClr val="44398A"/>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Présentation du projet</a:t>
            </a:r>
            <a:endParaRPr/>
          </a:p>
          <a:p>
            <a:pPr indent="0" lvl="0" marL="0" marR="0" rtl="0" algn="l">
              <a:lnSpc>
                <a:spcPct val="100000"/>
              </a:lnSpc>
              <a:spcBef>
                <a:spcPts val="0"/>
              </a:spcBef>
              <a:spcAft>
                <a:spcPts val="0"/>
              </a:spcAft>
              <a:buClr>
                <a:srgbClr val="2570A2"/>
              </a:buClr>
              <a:buSzPts val="1800"/>
              <a:buFont typeface="Arial"/>
              <a:buNone/>
            </a:pPr>
            <a:r>
              <a:t/>
            </a:r>
            <a:endParaRPr b="1" i="0" sz="2000" u="none" cap="none" strike="noStrike">
              <a:solidFill>
                <a:srgbClr val="44398A"/>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Lancement de la campagne de test</a:t>
            </a:r>
            <a:endParaRPr/>
          </a:p>
          <a:p>
            <a:pPr indent="0" lvl="0" marL="0" marR="0" rtl="0" algn="l">
              <a:lnSpc>
                <a:spcPct val="100000"/>
              </a:lnSpc>
              <a:spcBef>
                <a:spcPts val="0"/>
              </a:spcBef>
              <a:spcAft>
                <a:spcPts val="0"/>
              </a:spcAft>
              <a:buClr>
                <a:srgbClr val="2570A2"/>
              </a:buClr>
              <a:buSzPts val="1800"/>
              <a:buFont typeface="Arial"/>
              <a:buNone/>
            </a:pPr>
            <a:r>
              <a:t/>
            </a:r>
            <a:endParaRPr b="1" i="0" sz="2000" u="none" cap="none" strike="noStrike">
              <a:solidFill>
                <a:srgbClr val="44398A"/>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Méthode adoptée pour la réalisation du projet </a:t>
            </a:r>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Analyse de Test</a:t>
            </a:r>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Conception et Implémentation</a:t>
            </a:r>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Exécution des test</a:t>
            </a:r>
            <a:endParaRPr/>
          </a:p>
          <a:p>
            <a:pPr indent="0" lvl="0" marL="0" marR="0" rtl="0" algn="l">
              <a:lnSpc>
                <a:spcPct val="100000"/>
              </a:lnSpc>
              <a:spcBef>
                <a:spcPts val="0"/>
              </a:spcBef>
              <a:spcAft>
                <a:spcPts val="0"/>
              </a:spcAft>
              <a:buClr>
                <a:srgbClr val="2570A2"/>
              </a:buClr>
              <a:buSzPts val="1800"/>
              <a:buFont typeface="Arial"/>
              <a:buNone/>
            </a:pPr>
            <a:r>
              <a:t/>
            </a:r>
            <a:endParaRPr b="1" i="0" sz="2000" u="none" cap="none" strike="noStrike">
              <a:solidFill>
                <a:srgbClr val="44398A"/>
              </a:solidFill>
              <a:latin typeface="Montserrat"/>
              <a:ea typeface="Montserrat"/>
              <a:cs typeface="Montserrat"/>
              <a:sym typeface="Montserrat"/>
            </a:endParaRPr>
          </a:p>
          <a:p>
            <a:pPr indent="-342900" lvl="0" marL="342900" marR="0" rtl="0" algn="l">
              <a:lnSpc>
                <a:spcPct val="100000"/>
              </a:lnSpc>
              <a:spcBef>
                <a:spcPts val="0"/>
              </a:spcBef>
              <a:spcAft>
                <a:spcPts val="0"/>
              </a:spcAft>
              <a:buClr>
                <a:srgbClr val="2570A2"/>
              </a:buClr>
              <a:buSzPts val="1800"/>
              <a:buFont typeface="Noto Sans Symbols"/>
              <a:buChar char="❑"/>
            </a:pPr>
            <a:r>
              <a:rPr b="1" i="0" lang="fr-FR" sz="2000" u="none" cap="none" strike="noStrike">
                <a:solidFill>
                  <a:srgbClr val="44398A"/>
                </a:solidFill>
                <a:latin typeface="Montserrat"/>
                <a:ea typeface="Montserrat"/>
                <a:cs typeface="Montserrat"/>
                <a:sym typeface="Montserrat"/>
              </a:rPr>
              <a:t>Clôture de la campagne</a:t>
            </a:r>
            <a:endParaRPr/>
          </a:p>
          <a:p>
            <a:pPr indent="-228600" lvl="0" marL="342900" marR="0" rtl="0" algn="l">
              <a:lnSpc>
                <a:spcPct val="100000"/>
              </a:lnSpc>
              <a:spcBef>
                <a:spcPts val="0"/>
              </a:spcBef>
              <a:spcAft>
                <a:spcPts val="0"/>
              </a:spcAft>
              <a:buClr>
                <a:srgbClr val="2570A2"/>
              </a:buClr>
              <a:buSzPts val="1800"/>
              <a:buFont typeface="Noto Sans Symbols"/>
              <a:buNone/>
            </a:pPr>
            <a:r>
              <a:t/>
            </a:r>
            <a:endParaRPr b="1" i="0" sz="2000" u="none" cap="none" strike="noStrike">
              <a:solidFill>
                <a:srgbClr val="44398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0"/>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294" name="Google Shape;294;p20"/>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295" name="Google Shape;295;p20"/>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pic>
        <p:nvPicPr>
          <p:cNvPr id="296" name="Google Shape;296;p20"/>
          <p:cNvPicPr preferRelativeResize="0"/>
          <p:nvPr/>
        </p:nvPicPr>
        <p:blipFill rotWithShape="1">
          <a:blip r:embed="rId3">
            <a:alphaModFix/>
          </a:blip>
          <a:srcRect b="0" l="0" r="0" t="0"/>
          <a:stretch/>
        </p:blipFill>
        <p:spPr>
          <a:xfrm>
            <a:off x="6379535" y="1043493"/>
            <a:ext cx="4954771" cy="5201859"/>
          </a:xfrm>
          <a:prstGeom prst="rect">
            <a:avLst/>
          </a:prstGeom>
          <a:noFill/>
          <a:ln>
            <a:noFill/>
          </a:ln>
        </p:spPr>
      </p:pic>
      <p:sp>
        <p:nvSpPr>
          <p:cNvPr id="297" name="Google Shape;297;p20"/>
          <p:cNvSpPr txBox="1"/>
          <p:nvPr/>
        </p:nvSpPr>
        <p:spPr>
          <a:xfrm>
            <a:off x="563796" y="1960467"/>
            <a:ext cx="53867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Arial"/>
                <a:ea typeface="Arial"/>
                <a:cs typeface="Arial"/>
                <a:sym typeface="Arial"/>
              </a:rPr>
              <a:t>🡪 Une couverture 100% des  US en exécution Manuelle </a:t>
            </a:r>
            <a:endParaRPr/>
          </a:p>
        </p:txBody>
      </p:sp>
      <p:sp>
        <p:nvSpPr>
          <p:cNvPr id="298" name="Google Shape;298;p20"/>
          <p:cNvSpPr txBox="1"/>
          <p:nvPr/>
        </p:nvSpPr>
        <p:spPr>
          <a:xfrm>
            <a:off x="563796" y="2825743"/>
            <a:ext cx="538674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Arial"/>
                <a:ea typeface="Arial"/>
                <a:cs typeface="Arial"/>
                <a:sym typeface="Arial"/>
              </a:rPr>
              <a:t>Sur 21 cas de test exécuté nous avons :</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fr-FR" sz="2000">
                <a:solidFill>
                  <a:schemeClr val="dk1"/>
                </a:solidFill>
                <a:latin typeface="Arial"/>
                <a:ea typeface="Arial"/>
                <a:cs typeface="Arial"/>
                <a:sym typeface="Arial"/>
              </a:rPr>
              <a:t>🡪 19 cas de test passé avec succès </a:t>
            </a:r>
            <a:endParaRPr/>
          </a:p>
          <a:p>
            <a:pPr indent="0" lvl="0" marL="0" marR="0" rtl="0" algn="l">
              <a:spcBef>
                <a:spcPts val="0"/>
              </a:spcBef>
              <a:spcAft>
                <a:spcPts val="0"/>
              </a:spcAft>
              <a:buNone/>
            </a:pPr>
            <a:r>
              <a:rPr b="1" lang="fr-FR" sz="2000">
                <a:solidFill>
                  <a:schemeClr val="dk1"/>
                </a:solidFill>
                <a:latin typeface="Arial"/>
                <a:ea typeface="Arial"/>
                <a:cs typeface="Arial"/>
                <a:sym typeface="Arial"/>
              </a:rPr>
              <a:t>🡪 2 cas de test avec anomalie </a:t>
            </a:r>
            <a:endParaRPr b="1" sz="20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05" name="Google Shape;305;p21"/>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306" name="Google Shape;306;p21"/>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sp>
        <p:nvSpPr>
          <p:cNvPr id="307" name="Google Shape;307;p21"/>
          <p:cNvSpPr txBox="1"/>
          <p:nvPr/>
        </p:nvSpPr>
        <p:spPr>
          <a:xfrm>
            <a:off x="396655" y="1560357"/>
            <a:ext cx="55538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Arial"/>
                <a:ea typeface="Arial"/>
                <a:cs typeface="Arial"/>
                <a:sym typeface="Arial"/>
              </a:rPr>
              <a:t>Deux bug on été trouvé :</a:t>
            </a:r>
            <a:endParaRPr b="1" sz="2000">
              <a:solidFill>
                <a:schemeClr val="dk1"/>
              </a:solidFill>
              <a:latin typeface="Arial"/>
              <a:ea typeface="Arial"/>
              <a:cs typeface="Arial"/>
              <a:sym typeface="Arial"/>
            </a:endParaRPr>
          </a:p>
        </p:txBody>
      </p:sp>
      <p:sp>
        <p:nvSpPr>
          <p:cNvPr id="308" name="Google Shape;308;p21"/>
          <p:cNvSpPr txBox="1"/>
          <p:nvPr/>
        </p:nvSpPr>
        <p:spPr>
          <a:xfrm>
            <a:off x="396654" y="2241610"/>
            <a:ext cx="5386745"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rgbClr val="FF0000"/>
                </a:solidFill>
                <a:latin typeface="Arial"/>
                <a:ea typeface="Arial"/>
                <a:cs typeface="Arial"/>
                <a:sym typeface="Arial"/>
              </a:rPr>
              <a:t>1er Bug :</a:t>
            </a:r>
            <a:endParaRPr/>
          </a:p>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Après déconnexion, le nom utilisateur reste afficher dans la page d’accueil du site</a:t>
            </a:r>
            <a:endParaRPr/>
          </a:p>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Le bug est présent lors du test sur deux environnement : google chrome et Microsoft Edge</a:t>
            </a:r>
            <a:endParaRPr/>
          </a:p>
        </p:txBody>
      </p:sp>
      <p:pic>
        <p:nvPicPr>
          <p:cNvPr id="309" name="Google Shape;309;p21"/>
          <p:cNvPicPr preferRelativeResize="0"/>
          <p:nvPr/>
        </p:nvPicPr>
        <p:blipFill rotWithShape="1">
          <a:blip r:embed="rId3">
            <a:alphaModFix/>
          </a:blip>
          <a:srcRect b="0" l="0" r="0" t="0"/>
          <a:stretch/>
        </p:blipFill>
        <p:spPr>
          <a:xfrm>
            <a:off x="6408602" y="2607696"/>
            <a:ext cx="5558069" cy="2554544"/>
          </a:xfrm>
          <a:prstGeom prst="rect">
            <a:avLst/>
          </a:prstGeom>
          <a:noFill/>
          <a:ln>
            <a:noFill/>
          </a:ln>
        </p:spPr>
      </p:pic>
      <p:sp>
        <p:nvSpPr>
          <p:cNvPr id="310" name="Google Shape;310;p21"/>
          <p:cNvSpPr/>
          <p:nvPr/>
        </p:nvSpPr>
        <p:spPr>
          <a:xfrm>
            <a:off x="9105900" y="3429000"/>
            <a:ext cx="1562100" cy="7493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17" name="Google Shape;317;p22"/>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318" name="Google Shape;318;p22"/>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sp>
        <p:nvSpPr>
          <p:cNvPr id="319" name="Google Shape;319;p22"/>
          <p:cNvSpPr txBox="1"/>
          <p:nvPr/>
        </p:nvSpPr>
        <p:spPr>
          <a:xfrm>
            <a:off x="311015" y="1603022"/>
            <a:ext cx="5386745"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rgbClr val="FF0000"/>
                </a:solidFill>
                <a:latin typeface="Arial"/>
                <a:ea typeface="Arial"/>
                <a:cs typeface="Arial"/>
                <a:sym typeface="Arial"/>
              </a:rPr>
              <a:t>2eme Bug :</a:t>
            </a:r>
            <a:endParaRPr/>
          </a:p>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La possibilité de saisir le nom d’utilisateur en chiffre : absence de condition sur le nom</a:t>
            </a:r>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Le bug est présent lors du test sur deux environnement : google chrome et Microsoft Edge</a:t>
            </a:r>
            <a:endParaRPr/>
          </a:p>
          <a:p>
            <a:pPr indent="-215900" lvl="0" marL="342900" marR="0" rtl="0" algn="l">
              <a:spcBef>
                <a:spcPts val="0"/>
              </a:spcBef>
              <a:spcAft>
                <a:spcPts val="0"/>
              </a:spcAft>
              <a:buClr>
                <a:schemeClr val="dk1"/>
              </a:buClr>
              <a:buSzPts val="2000"/>
              <a:buFont typeface="Noto Sans Symbols"/>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fr-FR" sz="2000">
                <a:solidFill>
                  <a:schemeClr val="dk1"/>
                </a:solidFill>
                <a:latin typeface="Arial"/>
                <a:ea typeface="Arial"/>
                <a:cs typeface="Arial"/>
                <a:sym typeface="Arial"/>
              </a:rPr>
              <a:t>🡪 Dans l cadre le l’amélioration de L’User expérience, nous proposant d’ajouter la condition de saisie des lettres seulement dans les champs nom Utilisateur.</a:t>
            </a:r>
            <a:endParaRPr b="1" sz="2000">
              <a:solidFill>
                <a:schemeClr val="dk1"/>
              </a:solidFill>
              <a:latin typeface="Arial"/>
              <a:ea typeface="Arial"/>
              <a:cs typeface="Arial"/>
              <a:sym typeface="Arial"/>
            </a:endParaRPr>
          </a:p>
        </p:txBody>
      </p:sp>
      <p:pic>
        <p:nvPicPr>
          <p:cNvPr descr="Une image contenant texte&#10;&#10;Description générée automatiquement" id="320" name="Google Shape;320;p22"/>
          <p:cNvPicPr preferRelativeResize="0"/>
          <p:nvPr/>
        </p:nvPicPr>
        <p:blipFill rotWithShape="1">
          <a:blip r:embed="rId3">
            <a:alphaModFix/>
          </a:blip>
          <a:srcRect b="0" l="0" r="0" t="0"/>
          <a:stretch/>
        </p:blipFill>
        <p:spPr>
          <a:xfrm>
            <a:off x="5697761" y="1323256"/>
            <a:ext cx="5892308" cy="4093427"/>
          </a:xfrm>
          <a:prstGeom prst="rect">
            <a:avLst/>
          </a:prstGeom>
          <a:noFill/>
          <a:ln>
            <a:noFill/>
          </a:ln>
        </p:spPr>
      </p:pic>
      <p:sp>
        <p:nvSpPr>
          <p:cNvPr id="321" name="Google Shape;321;p22"/>
          <p:cNvSpPr/>
          <p:nvPr/>
        </p:nvSpPr>
        <p:spPr>
          <a:xfrm>
            <a:off x="6096000" y="3175000"/>
            <a:ext cx="2032000" cy="16637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28" name="Google Shape;328;p23"/>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Manuel : </a:t>
            </a:r>
            <a:endParaRPr/>
          </a:p>
        </p:txBody>
      </p:sp>
      <p:sp>
        <p:nvSpPr>
          <p:cNvPr id="329" name="Google Shape;329;p23"/>
          <p:cNvSpPr txBox="1"/>
          <p:nvPr/>
        </p:nvSpPr>
        <p:spPr>
          <a:xfrm>
            <a:off x="258432" y="2200567"/>
            <a:ext cx="11107773"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sp>
        <p:nvSpPr>
          <p:cNvPr id="330" name="Google Shape;330;p23"/>
          <p:cNvSpPr txBox="1"/>
          <p:nvPr/>
        </p:nvSpPr>
        <p:spPr>
          <a:xfrm>
            <a:off x="396655" y="1603022"/>
            <a:ext cx="9838578" cy="510406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Synthèse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2570A2"/>
              </a:buClr>
              <a:buSzPts val="1800"/>
              <a:buFont typeface="Noto Sans Symbols"/>
              <a:buChar char="🡪"/>
            </a:pPr>
            <a:r>
              <a:rPr b="0" i="0" lang="fr-FR" sz="2400" u="none" cap="none" strike="noStrike">
                <a:solidFill>
                  <a:schemeClr val="dk1"/>
                </a:solidFill>
                <a:latin typeface="Arial"/>
                <a:ea typeface="Arial"/>
                <a:cs typeface="Arial"/>
                <a:sym typeface="Arial"/>
              </a:rPr>
              <a:t>Nous avons eu des contraintes d’implémentation des cas de test sur l’outil JIRA donc certain cas de test on été implémenter manuellement.</a:t>
            </a:r>
            <a:endParaRPr b="0" i="0" sz="24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2570A2"/>
              </a:buClr>
              <a:buSzPts val="1800"/>
              <a:buFont typeface="Noto Sans Symbols"/>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2570A2"/>
              </a:buClr>
              <a:buSzPts val="1800"/>
              <a:buFont typeface="Noto Sans Symbols"/>
              <a:buChar char="🡪"/>
            </a:pPr>
            <a:r>
              <a:rPr b="0" i="0" lang="fr-FR" sz="2400" u="none" cap="none" strike="noStrike">
                <a:solidFill>
                  <a:schemeClr val="dk1"/>
                </a:solidFill>
                <a:latin typeface="Arial"/>
                <a:ea typeface="Arial"/>
                <a:cs typeface="Arial"/>
                <a:sym typeface="Arial"/>
              </a:rPr>
              <a:t>D’autres User Story serons rédiger et couvert pour des prochain sprint.</a:t>
            </a:r>
            <a:endParaRPr/>
          </a:p>
          <a:p>
            <a:pPr indent="0" lvl="0" marL="0" marR="0" rtl="0" algn="l">
              <a:lnSpc>
                <a:spcPct val="100000"/>
              </a:lnSpc>
              <a:spcBef>
                <a:spcPts val="0"/>
              </a:spcBef>
              <a:spcAft>
                <a:spcPts val="0"/>
              </a:spcAft>
              <a:buClr>
                <a:srgbClr val="2570A2"/>
              </a:buClr>
              <a:buSzPts val="1800"/>
              <a:buFont typeface="Arial"/>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2570A2"/>
              </a:buClr>
              <a:buSzPts val="1800"/>
              <a:buFont typeface="Noto Sans Symbols"/>
              <a:buChar char="🡪"/>
            </a:pPr>
            <a:r>
              <a:rPr b="0" i="0" lang="fr-FR" sz="2400" u="none" cap="none" strike="noStrike">
                <a:solidFill>
                  <a:schemeClr val="dk1"/>
                </a:solidFill>
                <a:latin typeface="Arial"/>
                <a:ea typeface="Arial"/>
                <a:cs typeface="Arial"/>
                <a:sym typeface="Arial"/>
              </a:rPr>
              <a:t>Dans l’exécution des tests fonctionnels sur Jira, On a utilisé un seul projet pour les tous les équipes de test, ce qu’il a engendré des difficultés dans l’utilisation des différents outils dans Xray d’une façon convenable. </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4"/>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37" name="Google Shape;337;p24"/>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t>
            </a:r>
            <a:r>
              <a:rPr b="1" i="0" lang="fr-FR" sz="2400" u="none" cap="none" strike="noStrike">
                <a:solidFill>
                  <a:srgbClr val="44398A"/>
                </a:solidFill>
                <a:latin typeface="Montserrat ExtraBold"/>
                <a:ea typeface="Montserrat ExtraBold"/>
                <a:cs typeface="Montserrat ExtraBold"/>
                <a:sym typeface="Montserrat ExtraBold"/>
              </a:rPr>
              <a:t>Automatique</a:t>
            </a:r>
            <a:r>
              <a:rPr b="1" i="0" lang="fr-FR" sz="2400" u="none" cap="none" strike="noStrike">
                <a:solidFill>
                  <a:srgbClr val="44398A"/>
                </a:solidFill>
                <a:latin typeface="Montserrat ExtraBold"/>
                <a:ea typeface="Montserrat ExtraBold"/>
                <a:cs typeface="Montserrat ExtraBold"/>
                <a:sym typeface="Montserrat ExtraBold"/>
              </a:rPr>
              <a:t> :</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Selenium IDE : </a:t>
            </a:r>
            <a:endParaRPr/>
          </a:p>
        </p:txBody>
      </p:sp>
      <p:sp>
        <p:nvSpPr>
          <p:cNvPr id="338" name="Google Shape;338;p24"/>
          <p:cNvSpPr txBox="1"/>
          <p:nvPr/>
        </p:nvSpPr>
        <p:spPr>
          <a:xfrm>
            <a:off x="396655" y="1603022"/>
            <a:ext cx="11107773" cy="714891"/>
          </a:xfrm>
          <a:prstGeom prst="rect">
            <a:avLst/>
          </a:prstGeom>
          <a:noFill/>
          <a:ln>
            <a:noFill/>
          </a:ln>
        </p:spPr>
        <p:txBody>
          <a:bodyPr anchorCtr="0" anchor="t" bIns="91425" lIns="91425" spcFirstLastPara="1" rIns="91425" wrap="square" tIns="91425">
            <a:noAutofit/>
          </a:bodyPr>
          <a:lstStyle/>
          <a:p>
            <a:pPr indent="0" lvl="1" marL="0" marR="0" rtl="0" algn="l">
              <a:lnSpc>
                <a:spcPct val="100000"/>
              </a:lnSpc>
              <a:spcBef>
                <a:spcPts val="0"/>
              </a:spcBef>
              <a:spcAft>
                <a:spcPts val="0"/>
              </a:spcAft>
              <a:buClr>
                <a:srgbClr val="2570A2"/>
              </a:buClr>
              <a:buSzPts val="1400"/>
              <a:buFont typeface="Arial"/>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54000" lvl="1" marL="34290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p:txBody>
      </p:sp>
      <p:sp>
        <p:nvSpPr>
          <p:cNvPr id="339" name="Google Shape;339;p24"/>
          <p:cNvSpPr txBox="1"/>
          <p:nvPr/>
        </p:nvSpPr>
        <p:spPr>
          <a:xfrm>
            <a:off x="396654" y="2671856"/>
            <a:ext cx="538674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000">
                <a:solidFill>
                  <a:schemeClr val="dk1"/>
                </a:solidFill>
                <a:latin typeface="Arial"/>
                <a:ea typeface="Arial"/>
                <a:cs typeface="Arial"/>
                <a:sym typeface="Arial"/>
              </a:rPr>
              <a:t>🡪 Automatisation de 60% des cas de test de l’US connexion/ déconnexion au compte </a:t>
            </a:r>
            <a:r>
              <a:rPr b="1" lang="fr-FR" sz="2000">
                <a:solidFill>
                  <a:srgbClr val="FF0000"/>
                </a:solidFill>
                <a:latin typeface="Arial"/>
                <a:ea typeface="Arial"/>
                <a:cs typeface="Arial"/>
                <a:sym typeface="Arial"/>
              </a:rPr>
              <a:t>decathlon.tn</a:t>
            </a:r>
            <a:endParaRPr/>
          </a:p>
        </p:txBody>
      </p:sp>
      <p:graphicFrame>
        <p:nvGraphicFramePr>
          <p:cNvPr id="340" name="Google Shape;340;p24"/>
          <p:cNvGraphicFramePr/>
          <p:nvPr/>
        </p:nvGraphicFramePr>
        <p:xfrm>
          <a:off x="4940300" y="1603022"/>
          <a:ext cx="7684994" cy="4464789"/>
        </p:xfrm>
        <a:graphic>
          <a:graphicData uri="http://schemas.openxmlformats.org/drawingml/2006/chart">
            <c:chart r:id="rId3"/>
          </a:graphicData>
        </a:graphic>
      </p:graphicFrame>
      <p:sp>
        <p:nvSpPr>
          <p:cNvPr id="341" name="Google Shape;341;p24"/>
          <p:cNvSpPr txBox="1"/>
          <p:nvPr/>
        </p:nvSpPr>
        <p:spPr>
          <a:xfrm>
            <a:off x="311015" y="4652766"/>
            <a:ext cx="5386745"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Sur les scénarios automatisé, 100% de réussite.</a:t>
            </a:r>
            <a:endParaRPr/>
          </a:p>
        </p:txBody>
      </p:sp>
      <p:sp>
        <p:nvSpPr>
          <p:cNvPr id="342" name="Google Shape;342;p24"/>
          <p:cNvSpPr txBox="1"/>
          <p:nvPr/>
        </p:nvSpPr>
        <p:spPr>
          <a:xfrm>
            <a:off x="396655" y="3945608"/>
            <a:ext cx="53867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1" lang="fr-FR" sz="2000">
                <a:solidFill>
                  <a:schemeClr val="dk1"/>
                </a:solidFill>
                <a:latin typeface="Arial"/>
                <a:ea typeface="Arial"/>
                <a:cs typeface="Arial"/>
                <a:sym typeface="Arial"/>
              </a:rPr>
            </a:br>
            <a:endParaRPr b="1" sz="2000">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5"/>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49" name="Google Shape;349;p25"/>
          <p:cNvSpPr txBox="1"/>
          <p:nvPr/>
        </p:nvSpPr>
        <p:spPr>
          <a:xfrm>
            <a:off x="402098" y="842762"/>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t>
            </a:r>
            <a:r>
              <a:rPr b="1" i="0" lang="fr-FR" sz="2400" u="none" cap="none" strike="noStrike">
                <a:solidFill>
                  <a:srgbClr val="44398A"/>
                </a:solidFill>
                <a:latin typeface="Montserrat ExtraBold"/>
                <a:ea typeface="Montserrat ExtraBold"/>
                <a:cs typeface="Montserrat ExtraBold"/>
                <a:sym typeface="Montserrat ExtraBold"/>
              </a:rPr>
              <a:t>Automatique</a:t>
            </a:r>
            <a:r>
              <a:rPr b="1" i="0" lang="fr-FR" sz="2400" u="none" cap="none" strike="noStrike">
                <a:solidFill>
                  <a:srgbClr val="44398A"/>
                </a:solidFill>
                <a:latin typeface="Montserrat ExtraBold"/>
                <a:ea typeface="Montserrat ExtraBold"/>
                <a:cs typeface="Montserrat ExtraBold"/>
                <a:sym typeface="Montserrat ExtraBold"/>
              </a:rPr>
              <a:t> :</a:t>
            </a:r>
            <a:endParaRPr/>
          </a:p>
          <a:p>
            <a:pPr indent="0" lvl="0" marL="0" marR="0" rtl="0" algn="l">
              <a:lnSpc>
                <a:spcPct val="100000"/>
              </a:lnSpc>
              <a:spcBef>
                <a:spcPts val="0"/>
              </a:spcBef>
              <a:spcAft>
                <a:spcPts val="0"/>
              </a:spcAft>
              <a:buClr>
                <a:srgbClr val="2570A2"/>
              </a:buClr>
              <a:buSzPts val="1800"/>
              <a:buFont typeface="Arial"/>
              <a:buNone/>
            </a:pPr>
            <a:r>
              <a:rPr b="1" i="0" lang="fr-FR" sz="2000" u="none" cap="none" strike="noStrike">
                <a:solidFill>
                  <a:srgbClr val="44398A"/>
                </a:solidFill>
                <a:latin typeface="Montserrat ExtraBold"/>
                <a:ea typeface="Montserrat ExtraBold"/>
                <a:cs typeface="Montserrat ExtraBold"/>
                <a:sym typeface="Montserrat ExtraBold"/>
              </a:rPr>
              <a:t>Selenium IDE : Synthèse  </a:t>
            </a:r>
            <a:endParaRPr/>
          </a:p>
        </p:txBody>
      </p:sp>
      <p:graphicFrame>
        <p:nvGraphicFramePr>
          <p:cNvPr id="350" name="Google Shape;350;p25"/>
          <p:cNvGraphicFramePr/>
          <p:nvPr/>
        </p:nvGraphicFramePr>
        <p:xfrm>
          <a:off x="406400" y="2818739"/>
          <a:ext cx="3000000" cy="3000000"/>
        </p:xfrm>
        <a:graphic>
          <a:graphicData uri="http://schemas.openxmlformats.org/drawingml/2006/table">
            <a:tbl>
              <a:tblPr>
                <a:noFill/>
                <a:tableStyleId>{7C37D3E3-A3DE-43B7-8D6E-10BF015D1FC8}</a:tableStyleId>
              </a:tblPr>
              <a:tblGrid>
                <a:gridCol w="8309950"/>
                <a:gridCol w="3073550"/>
              </a:tblGrid>
              <a:tr h="360625">
                <a:tc>
                  <a:txBody>
                    <a:bodyPr/>
                    <a:lstStyle/>
                    <a:p>
                      <a:pPr indent="0" lvl="0" marL="0" marR="0" rtl="0" algn="l">
                        <a:lnSpc>
                          <a:spcPct val="100000"/>
                        </a:lnSpc>
                        <a:spcBef>
                          <a:spcPts val="0"/>
                        </a:spcBef>
                        <a:spcAft>
                          <a:spcPts val="0"/>
                        </a:spcAft>
                        <a:buNone/>
                      </a:pPr>
                      <a:r>
                        <a:rPr b="1" i="0" lang="fr-FR" sz="2000" u="none" cap="none" strike="noStrike">
                          <a:solidFill>
                            <a:srgbClr val="000000"/>
                          </a:solidFill>
                          <a:latin typeface="Roboto"/>
                          <a:ea typeface="Roboto"/>
                          <a:cs typeface="Roboto"/>
                          <a:sym typeface="Roboto"/>
                        </a:rPr>
                        <a:t>Contrainte </a:t>
                      </a:r>
                      <a:endParaRPr sz="20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c>
                  <a:txBody>
                    <a:bodyPr/>
                    <a:lstStyle/>
                    <a:p>
                      <a:pPr indent="0" lvl="0" marL="0" marR="0" rtl="0" algn="l">
                        <a:lnSpc>
                          <a:spcPct val="100000"/>
                        </a:lnSpc>
                        <a:spcBef>
                          <a:spcPts val="0"/>
                        </a:spcBef>
                        <a:spcAft>
                          <a:spcPts val="0"/>
                        </a:spcAft>
                        <a:buNone/>
                      </a:pPr>
                      <a:r>
                        <a:rPr b="1" i="0" lang="fr-FR" sz="2000" u="none" cap="none" strike="noStrike">
                          <a:solidFill>
                            <a:srgbClr val="000000"/>
                          </a:solidFill>
                          <a:latin typeface="Roboto"/>
                          <a:ea typeface="Roboto"/>
                          <a:cs typeface="Roboto"/>
                          <a:sym typeface="Roboto"/>
                        </a:rPr>
                        <a:t>Solution proposé </a:t>
                      </a:r>
                      <a:endParaRPr sz="20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A9999"/>
                    </a:solidFill>
                  </a:tcPr>
                </a:tc>
              </a:tr>
              <a:tr h="1603975">
                <a:tc>
                  <a:txBody>
                    <a:bodyPr/>
                    <a:lstStyle/>
                    <a:p>
                      <a:pPr indent="0" lvl="0" marL="0" marR="0" rtl="0" algn="l">
                        <a:lnSpc>
                          <a:spcPct val="100000"/>
                        </a:lnSpc>
                        <a:spcBef>
                          <a:spcPts val="0"/>
                        </a:spcBef>
                        <a:spcAft>
                          <a:spcPts val="0"/>
                        </a:spcAft>
                        <a:buNone/>
                      </a:pPr>
                      <a:r>
                        <a:rPr b="0" i="0" lang="fr-FR" sz="2000" u="none" cap="none" strike="noStrike">
                          <a:solidFill>
                            <a:srgbClr val="000000"/>
                          </a:solidFill>
                          <a:latin typeface="Roboto"/>
                          <a:ea typeface="Roboto"/>
                          <a:cs typeface="Roboto"/>
                          <a:sym typeface="Roboto"/>
                        </a:rPr>
                        <a:t>impossibilité de générer des rapports de test après exécution</a:t>
                      </a:r>
                      <a:endParaRPr sz="2000" u="none" cap="none" strike="noStrike"/>
                    </a:p>
                    <a:p>
                      <a:pPr indent="0" lvl="0" marL="0" marR="0" rtl="0" algn="l">
                        <a:lnSpc>
                          <a:spcPct val="100000"/>
                        </a:lnSpc>
                        <a:spcBef>
                          <a:spcPts val="0"/>
                        </a:spcBef>
                        <a:spcAft>
                          <a:spcPts val="0"/>
                        </a:spcAft>
                        <a:buNone/>
                      </a:pPr>
                      <a:br>
                        <a:rPr lang="fr-FR" sz="2000" u="none" cap="none" strike="noStrike"/>
                      </a:br>
                      <a:r>
                        <a:rPr b="0" i="0" lang="fr-FR" sz="2000" u="none" cap="none" strike="noStrike">
                          <a:solidFill>
                            <a:srgbClr val="000000"/>
                          </a:solidFill>
                          <a:latin typeface="Roboto"/>
                          <a:ea typeface="Roboto"/>
                          <a:cs typeface="Roboto"/>
                          <a:sym typeface="Roboto"/>
                        </a:rPr>
                        <a:t>→ indisponibilité de l'extension test report (selenium IDE)</a:t>
                      </a:r>
                      <a:endParaRPr sz="20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fr-FR" sz="1800" u="none" cap="none" strike="noStrike">
                          <a:solidFill>
                            <a:srgbClr val="000000"/>
                          </a:solidFill>
                          <a:latin typeface="Roboto"/>
                          <a:ea typeface="Roboto"/>
                          <a:cs typeface="Roboto"/>
                          <a:sym typeface="Roboto"/>
                        </a:rPr>
                        <a:t>Enregistrement par capture vidéo de l’exécutions des scénarios de test et préparation d’un fichier avec les codes rédiger</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351" name="Google Shape;351;p25"/>
          <p:cNvSpPr/>
          <p:nvPr/>
        </p:nvSpPr>
        <p:spPr>
          <a:xfrm>
            <a:off x="402098" y="2081994"/>
            <a:ext cx="1949284" cy="12157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Roboto"/>
              <a:buNone/>
            </a:pPr>
            <a:r>
              <a:rPr b="1" i="0" lang="fr-FR" sz="1900" u="none" cap="none" strike="noStrike">
                <a:solidFill>
                  <a:srgbClr val="000000"/>
                </a:solidFill>
                <a:latin typeface="Roboto"/>
                <a:ea typeface="Roboto"/>
                <a:cs typeface="Roboto"/>
                <a:sym typeface="Roboto"/>
              </a:rPr>
              <a:t>Contrainte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fr-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58" name="Google Shape;358;p26"/>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t>
            </a:r>
            <a:r>
              <a:rPr b="1" i="0" lang="fr-FR" sz="2400" u="none" cap="none" strike="noStrike">
                <a:solidFill>
                  <a:srgbClr val="44398A"/>
                </a:solidFill>
                <a:latin typeface="Montserrat ExtraBold"/>
                <a:ea typeface="Montserrat ExtraBold"/>
                <a:cs typeface="Montserrat ExtraBold"/>
                <a:sym typeface="Montserrat ExtraBold"/>
              </a:rPr>
              <a:t>Automatique</a:t>
            </a:r>
            <a:r>
              <a:rPr b="1" i="0" lang="fr-FR" sz="2400" u="none" cap="none" strike="noStrike">
                <a:solidFill>
                  <a:srgbClr val="44398A"/>
                </a:solidFill>
                <a:latin typeface="Montserrat ExtraBold"/>
                <a:ea typeface="Montserrat ExtraBold"/>
                <a:cs typeface="Montserrat ExtraBold"/>
                <a:sym typeface="Montserrat ExtraBold"/>
              </a:rPr>
              <a:t> :</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Cypress: </a:t>
            </a:r>
            <a:endParaRPr/>
          </a:p>
        </p:txBody>
      </p:sp>
      <p:sp>
        <p:nvSpPr>
          <p:cNvPr id="359" name="Google Shape;359;p26"/>
          <p:cNvSpPr txBox="1"/>
          <p:nvPr/>
        </p:nvSpPr>
        <p:spPr>
          <a:xfrm>
            <a:off x="396655" y="2433103"/>
            <a:ext cx="53867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latin typeface="Arial"/>
                <a:ea typeface="Arial"/>
                <a:cs typeface="Arial"/>
                <a:sym typeface="Arial"/>
              </a:rPr>
              <a:t>🡪 Automatisation de la fonctionnalité accès au panier de US </a:t>
            </a:r>
            <a:r>
              <a:rPr b="1" i="0" lang="fr-FR" sz="1600">
                <a:solidFill>
                  <a:srgbClr val="000000"/>
                </a:solidFill>
                <a:latin typeface="Arial"/>
                <a:ea typeface="Arial"/>
                <a:cs typeface="Arial"/>
                <a:sym typeface="Arial"/>
              </a:rPr>
              <a:t>accès/ajout/suppression d'un article au/du panier le site décathlon.tn</a:t>
            </a:r>
            <a:endParaRPr b="1" sz="1600">
              <a:solidFill>
                <a:srgbClr val="FF0000"/>
              </a:solidFill>
              <a:latin typeface="Arial"/>
              <a:ea typeface="Arial"/>
              <a:cs typeface="Arial"/>
              <a:sym typeface="Arial"/>
            </a:endParaRPr>
          </a:p>
        </p:txBody>
      </p:sp>
      <p:sp>
        <p:nvSpPr>
          <p:cNvPr id="360" name="Google Shape;360;p26"/>
          <p:cNvSpPr txBox="1"/>
          <p:nvPr/>
        </p:nvSpPr>
        <p:spPr>
          <a:xfrm>
            <a:off x="396655" y="3312680"/>
            <a:ext cx="53867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latin typeface="Arial"/>
                <a:ea typeface="Arial"/>
                <a:cs typeface="Arial"/>
                <a:sym typeface="Arial"/>
              </a:rPr>
              <a:t>🡪 Automatisation de la fonctionnalité  recherche par catégorie de US </a:t>
            </a:r>
            <a:r>
              <a:rPr b="1" i="0" lang="fr-FR" sz="1600">
                <a:solidFill>
                  <a:srgbClr val="000000"/>
                </a:solidFill>
                <a:latin typeface="Arial"/>
                <a:ea typeface="Arial"/>
                <a:cs typeface="Arial"/>
                <a:sym typeface="Arial"/>
              </a:rPr>
              <a:t>Recherche sur le site décathlon.tn</a:t>
            </a:r>
            <a:endParaRPr b="1" sz="1600">
              <a:solidFill>
                <a:srgbClr val="FF0000"/>
              </a:solidFill>
              <a:latin typeface="Arial"/>
              <a:ea typeface="Arial"/>
              <a:cs typeface="Arial"/>
              <a:sym typeface="Arial"/>
            </a:endParaRPr>
          </a:p>
        </p:txBody>
      </p:sp>
      <p:sp>
        <p:nvSpPr>
          <p:cNvPr id="361" name="Google Shape;361;p26"/>
          <p:cNvSpPr txBox="1"/>
          <p:nvPr/>
        </p:nvSpPr>
        <p:spPr>
          <a:xfrm>
            <a:off x="396655" y="4031141"/>
            <a:ext cx="53867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latin typeface="Arial"/>
                <a:ea typeface="Arial"/>
                <a:cs typeface="Arial"/>
                <a:sym typeface="Arial"/>
              </a:rPr>
              <a:t>🡪 Automatisation de la fonctionnalité  recherche et sélection d’un article de US </a:t>
            </a:r>
            <a:r>
              <a:rPr b="1" i="0" lang="fr-FR" sz="1600">
                <a:solidFill>
                  <a:srgbClr val="000000"/>
                </a:solidFill>
                <a:latin typeface="Arial"/>
                <a:ea typeface="Arial"/>
                <a:cs typeface="Arial"/>
                <a:sym typeface="Arial"/>
              </a:rPr>
              <a:t>Recherche sur le site décathlon.tn</a:t>
            </a:r>
            <a:endParaRPr b="1" sz="1600">
              <a:solidFill>
                <a:srgbClr val="FF0000"/>
              </a:solidFill>
              <a:latin typeface="Arial"/>
              <a:ea typeface="Arial"/>
              <a:cs typeface="Arial"/>
              <a:sym typeface="Arial"/>
            </a:endParaRPr>
          </a:p>
        </p:txBody>
      </p:sp>
      <p:sp>
        <p:nvSpPr>
          <p:cNvPr id="362" name="Google Shape;362;p26"/>
          <p:cNvSpPr txBox="1"/>
          <p:nvPr/>
        </p:nvSpPr>
        <p:spPr>
          <a:xfrm>
            <a:off x="396655" y="5170512"/>
            <a:ext cx="5386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600">
                <a:solidFill>
                  <a:schemeClr val="dk1"/>
                </a:solidFill>
                <a:latin typeface="Arial"/>
                <a:ea typeface="Arial"/>
                <a:cs typeface="Arial"/>
                <a:sym typeface="Arial"/>
              </a:rPr>
              <a:t>🡪 </a:t>
            </a:r>
            <a:r>
              <a:rPr b="1" lang="fr-FR" sz="1600">
                <a:solidFill>
                  <a:schemeClr val="dk1"/>
                </a:solidFill>
              </a:rPr>
              <a:t>70%</a:t>
            </a:r>
            <a:r>
              <a:rPr b="1" lang="fr-FR" sz="1600">
                <a:solidFill>
                  <a:schemeClr val="dk1"/>
                </a:solidFill>
                <a:latin typeface="Arial"/>
                <a:ea typeface="Arial"/>
                <a:cs typeface="Arial"/>
                <a:sym typeface="Arial"/>
              </a:rPr>
              <a:t> des cas de test sélectionnés </a:t>
            </a:r>
            <a:r>
              <a:rPr b="1" lang="fr-FR" sz="1600">
                <a:solidFill>
                  <a:schemeClr val="dk1"/>
                </a:solidFill>
              </a:rPr>
              <a:t>ont été</a:t>
            </a:r>
            <a:r>
              <a:rPr b="1" lang="fr-FR" sz="1600">
                <a:solidFill>
                  <a:schemeClr val="dk1"/>
                </a:solidFill>
                <a:latin typeface="Arial"/>
                <a:ea typeface="Arial"/>
                <a:cs typeface="Arial"/>
                <a:sym typeface="Arial"/>
              </a:rPr>
              <a:t> automatisé avec succès.</a:t>
            </a:r>
            <a:endParaRPr b="1" sz="1600">
              <a:solidFill>
                <a:srgbClr val="FF0000"/>
              </a:solidFill>
              <a:latin typeface="Arial"/>
              <a:ea typeface="Arial"/>
              <a:cs typeface="Arial"/>
              <a:sym typeface="Arial"/>
            </a:endParaRPr>
          </a:p>
        </p:txBody>
      </p:sp>
      <p:pic>
        <p:nvPicPr>
          <p:cNvPr id="363" name="Google Shape;363;p26"/>
          <p:cNvPicPr preferRelativeResize="0"/>
          <p:nvPr/>
        </p:nvPicPr>
        <p:blipFill>
          <a:blip r:embed="rId3">
            <a:alphaModFix/>
          </a:blip>
          <a:stretch>
            <a:fillRect/>
          </a:stretch>
        </p:blipFill>
        <p:spPr>
          <a:xfrm>
            <a:off x="6064350" y="1043500"/>
            <a:ext cx="5386801" cy="5576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7"/>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70" name="Google Shape;370;p27"/>
          <p:cNvSpPr txBox="1"/>
          <p:nvPr/>
        </p:nvSpPr>
        <p:spPr>
          <a:xfrm>
            <a:off x="402098" y="689504"/>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t>
            </a:r>
            <a:r>
              <a:rPr b="1" i="0" lang="fr-FR" sz="2400" u="none" cap="none" strike="noStrike">
                <a:solidFill>
                  <a:srgbClr val="44398A"/>
                </a:solidFill>
                <a:latin typeface="Montserrat ExtraBold"/>
                <a:ea typeface="Montserrat ExtraBold"/>
                <a:cs typeface="Montserrat ExtraBold"/>
                <a:sym typeface="Montserrat ExtraBold"/>
              </a:rPr>
              <a:t>Automatique</a:t>
            </a:r>
            <a:r>
              <a:rPr b="1" i="0" lang="fr-FR" sz="2400" u="none" cap="none" strike="noStrike">
                <a:solidFill>
                  <a:srgbClr val="44398A"/>
                </a:solidFill>
                <a:latin typeface="Montserrat ExtraBold"/>
                <a:ea typeface="Montserrat ExtraBold"/>
                <a:cs typeface="Montserrat ExtraBold"/>
                <a:sym typeface="Montserrat ExtraBold"/>
              </a:rPr>
              <a:t> :</a:t>
            </a:r>
            <a:endParaRPr/>
          </a:p>
          <a:p>
            <a:pPr indent="0" lvl="0" marL="0" marR="0" rtl="0" algn="l">
              <a:lnSpc>
                <a:spcPct val="100000"/>
              </a:lnSpc>
              <a:spcBef>
                <a:spcPts val="0"/>
              </a:spcBef>
              <a:spcAft>
                <a:spcPts val="0"/>
              </a:spcAft>
              <a:buClr>
                <a:srgbClr val="2570A2"/>
              </a:buClr>
              <a:buSzPts val="1800"/>
              <a:buFont typeface="Arial"/>
              <a:buNone/>
            </a:pPr>
            <a:r>
              <a:rPr b="1" i="0" lang="fr-FR" sz="2000" u="none" cap="none" strike="noStrike">
                <a:solidFill>
                  <a:srgbClr val="44398A"/>
                </a:solidFill>
                <a:latin typeface="Montserrat ExtraBold"/>
                <a:ea typeface="Montserrat ExtraBold"/>
                <a:cs typeface="Montserrat ExtraBold"/>
                <a:sym typeface="Montserrat ExtraBold"/>
              </a:rPr>
              <a:t>Cypress</a:t>
            </a:r>
            <a:r>
              <a:rPr b="1" i="0" lang="fr-FR" sz="2000" u="none" cap="none" strike="noStrike">
                <a:solidFill>
                  <a:srgbClr val="44398A"/>
                </a:solidFill>
                <a:latin typeface="Montserrat ExtraBold"/>
                <a:ea typeface="Montserrat ExtraBold"/>
                <a:cs typeface="Montserrat ExtraBold"/>
                <a:sym typeface="Montserrat ExtraBold"/>
              </a:rPr>
              <a:t> : Synthèse</a:t>
            </a:r>
            <a:endParaRPr/>
          </a:p>
        </p:txBody>
      </p:sp>
      <p:sp>
        <p:nvSpPr>
          <p:cNvPr id="371" name="Google Shape;371;p27"/>
          <p:cNvSpPr/>
          <p:nvPr/>
        </p:nvSpPr>
        <p:spPr>
          <a:xfrm>
            <a:off x="402098" y="1518917"/>
            <a:ext cx="1949284" cy="12157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Roboto"/>
              <a:buNone/>
            </a:pPr>
            <a:r>
              <a:rPr b="1" i="0" lang="fr-FR" sz="1900" u="none" cap="none" strike="noStrike">
                <a:solidFill>
                  <a:srgbClr val="000000"/>
                </a:solidFill>
                <a:latin typeface="Roboto"/>
                <a:ea typeface="Roboto"/>
                <a:cs typeface="Roboto"/>
                <a:sym typeface="Roboto"/>
              </a:rPr>
              <a:t>Contrainte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fr-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2" name="Google Shape;372;p27">
            <a:hlinkClick r:id="rId3"/>
          </p:cNvPr>
          <p:cNvSpPr/>
          <p:nvPr/>
        </p:nvSpPr>
        <p:spPr>
          <a:xfrm>
            <a:off x="3238500" y="2363788"/>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373" name="Google Shape;373;p27"/>
          <p:cNvGraphicFramePr/>
          <p:nvPr/>
        </p:nvGraphicFramePr>
        <p:xfrm>
          <a:off x="402098" y="1996523"/>
          <a:ext cx="3000000" cy="3000000"/>
        </p:xfrm>
        <a:graphic>
          <a:graphicData uri="http://schemas.openxmlformats.org/drawingml/2006/table">
            <a:tbl>
              <a:tblPr bandRow="1" firstRow="1">
                <a:noFill/>
                <a:tableStyleId>{B671CE1C-65F2-4486-927A-07AB92DB83B8}</a:tableStyleId>
              </a:tblPr>
              <a:tblGrid>
                <a:gridCol w="5749800"/>
                <a:gridCol w="5749800"/>
              </a:tblGrid>
              <a:tr h="358175">
                <a:tc>
                  <a:txBody>
                    <a:bodyPr/>
                    <a:lstStyle/>
                    <a:p>
                      <a:pPr indent="0" lvl="0" marL="0" marR="0" rtl="0" algn="l">
                        <a:lnSpc>
                          <a:spcPct val="100000"/>
                        </a:lnSpc>
                        <a:spcBef>
                          <a:spcPts val="0"/>
                        </a:spcBef>
                        <a:spcAft>
                          <a:spcPts val="0"/>
                        </a:spcAft>
                        <a:buNone/>
                      </a:pPr>
                      <a:r>
                        <a:rPr lang="fr-FR" sz="1400" u="none" cap="none" strike="noStrike"/>
                        <a:t>Contrainte </a:t>
                      </a:r>
                      <a:endParaRPr/>
                    </a:p>
                  </a:txBody>
                  <a:tcPr marT="45725" marB="45725" marR="91450" marL="91450"/>
                </a:tc>
                <a:tc>
                  <a:txBody>
                    <a:bodyPr/>
                    <a:lstStyle/>
                    <a:p>
                      <a:pPr indent="0" lvl="0" marL="0" marR="0" rtl="0" algn="l">
                        <a:lnSpc>
                          <a:spcPct val="100000"/>
                        </a:lnSpc>
                        <a:spcBef>
                          <a:spcPts val="0"/>
                        </a:spcBef>
                        <a:spcAft>
                          <a:spcPts val="0"/>
                        </a:spcAft>
                        <a:buNone/>
                      </a:pPr>
                      <a:r>
                        <a:rPr lang="fr-FR" sz="1400" u="none" cap="none" strike="noStrike"/>
                        <a:t>Solution Proposé </a:t>
                      </a:r>
                      <a:endParaRPr/>
                    </a:p>
                  </a:txBody>
                  <a:tcPr marT="45725" marB="45725" marR="91450" marL="91450"/>
                </a:tc>
              </a:tr>
              <a:tr h="3217425">
                <a:tc>
                  <a:txBody>
                    <a:bodyPr/>
                    <a:lstStyle/>
                    <a:p>
                      <a:pPr indent="0" lvl="0" marL="0" marR="0" rtl="0" algn="l">
                        <a:lnSpc>
                          <a:spcPct val="100000"/>
                        </a:lnSpc>
                        <a:spcBef>
                          <a:spcPts val="0"/>
                        </a:spcBef>
                        <a:spcAft>
                          <a:spcPts val="0"/>
                        </a:spcAft>
                        <a:buNone/>
                      </a:pPr>
                      <a:r>
                        <a:rPr b="1" i="0" lang="fr-FR" sz="1400" u="none" cap="none" strike="noStrike">
                          <a:solidFill>
                            <a:schemeClr val="dk1"/>
                          </a:solidFill>
                          <a:latin typeface="Arial"/>
                          <a:ea typeface="Arial"/>
                          <a:cs typeface="Arial"/>
                          <a:sym typeface="Arial"/>
                        </a:rPr>
                        <a:t>Shutdown du site </a:t>
                      </a:r>
                      <a:r>
                        <a:rPr b="1" i="0" lang="fr-FR" sz="1400" u="sng" cap="none" strike="noStrike">
                          <a:solidFill>
                            <a:schemeClr val="dk1"/>
                          </a:solidFill>
                          <a:latin typeface="Arial"/>
                          <a:ea typeface="Arial"/>
                          <a:cs typeface="Arial"/>
                          <a:sym typeface="Arial"/>
                          <a:hlinkClick r:id="rId4">
                            <a:extLst>
                              <a:ext uri="{A12FA001-AC4F-418D-AE19-62706E023703}">
                                <ahyp:hlinkClr val="tx"/>
                              </a:ext>
                            </a:extLst>
                          </a:hlinkClick>
                        </a:rPr>
                        <a:t>www.decathlon.tn</a:t>
                      </a:r>
                      <a:r>
                        <a:rPr b="1" i="0" lang="fr-FR"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i="0" lang="fr-FR" sz="1400" u="none" cap="none" strike="noStrike">
                          <a:solidFill>
                            <a:srgbClr val="000000"/>
                          </a:solidFill>
                          <a:latin typeface="Roboto"/>
                          <a:ea typeface="Roboto"/>
                          <a:cs typeface="Roboto"/>
                          <a:sym typeface="Roboto"/>
                        </a:rPr>
                        <a:t>Lancer les scénarios sur </a:t>
                      </a:r>
                      <a:r>
                        <a:rPr b="1" i="0" lang="fr-FR" sz="1400" u="sng" cap="none" strike="noStrike">
                          <a:solidFill>
                            <a:srgbClr val="1155CC"/>
                          </a:solidFill>
                          <a:latin typeface="Roboto"/>
                          <a:ea typeface="Roboto"/>
                          <a:cs typeface="Roboto"/>
                          <a:sym typeface="Roboto"/>
                          <a:hlinkClick r:id="rId5">
                            <a:extLst>
                              <a:ext uri="{A12FA001-AC4F-418D-AE19-62706E023703}">
                                <ahyp:hlinkClr val="tx"/>
                              </a:ext>
                            </a:extLst>
                          </a:hlinkClick>
                        </a:rPr>
                        <a:t>www.decathlon.fr</a:t>
                      </a:r>
                      <a:endParaRPr b="1" sz="1400" u="none" cap="none" strike="noStrike"/>
                    </a:p>
                    <a:p>
                      <a:pPr indent="0" lvl="0" marL="0" marR="0" rtl="0" algn="l">
                        <a:lnSpc>
                          <a:spcPct val="100000"/>
                        </a:lnSpc>
                        <a:spcBef>
                          <a:spcPts val="0"/>
                        </a:spcBef>
                        <a:spcAft>
                          <a:spcPts val="0"/>
                        </a:spcAft>
                        <a:buNone/>
                      </a:pPr>
                      <a:br>
                        <a:rPr lang="fr-FR" sz="1400" u="none" cap="none" strike="noStrike"/>
                      </a:br>
                      <a:endParaRPr sz="1400" u="none" cap="none" strike="noStrike"/>
                    </a:p>
                  </a:txBody>
                  <a:tcPr marT="63500" marB="63500" marR="63500" marL="63500"/>
                </a:tc>
              </a:tr>
              <a:tr h="841675">
                <a:tc>
                  <a:txBody>
                    <a:bodyPr/>
                    <a:lstStyle/>
                    <a:p>
                      <a:pPr indent="0" lvl="0" marL="0" marR="0" rtl="0" algn="l">
                        <a:lnSpc>
                          <a:spcPct val="100000"/>
                        </a:lnSpc>
                        <a:spcBef>
                          <a:spcPts val="0"/>
                        </a:spcBef>
                        <a:spcAft>
                          <a:spcPts val="0"/>
                        </a:spcAft>
                        <a:buNone/>
                      </a:pPr>
                      <a:r>
                        <a:rPr b="1" lang="fr-FR"/>
                        <a:t>Manque d’expertise et de temp  pour analyser le </a:t>
                      </a:r>
                      <a:r>
                        <a:rPr b="1" lang="fr-FR"/>
                        <a:t>défaut</a:t>
                      </a:r>
                      <a:r>
                        <a:rPr b="1" lang="fr-FR"/>
                        <a:t> </a:t>
                      </a:r>
                      <a:r>
                        <a:rPr b="1" lang="fr-FR"/>
                        <a:t>détecté</a:t>
                      </a:r>
                      <a:r>
                        <a:rPr b="1" lang="fr-FR"/>
                        <a:t> lors de </a:t>
                      </a:r>
                      <a:r>
                        <a:rPr b="1" lang="fr-FR"/>
                        <a:t>l'exécution</a:t>
                      </a:r>
                      <a:r>
                        <a:rPr b="1" lang="fr-FR"/>
                        <a:t> des test</a:t>
                      </a:r>
                      <a:endParaRPr b="1" sz="1400" u="none" cap="none" strike="noStrike"/>
                    </a:p>
                  </a:txBody>
                  <a:tcPr marT="45725" marB="45725" marR="91450" marL="91450"/>
                </a:tc>
                <a:tc>
                  <a:txBody>
                    <a:bodyPr/>
                    <a:lstStyle/>
                    <a:p>
                      <a:pPr indent="0" lvl="0" marL="0" rtl="0" algn="l">
                        <a:spcBef>
                          <a:spcPts val="0"/>
                        </a:spcBef>
                        <a:spcAft>
                          <a:spcPts val="0"/>
                        </a:spcAft>
                        <a:buClr>
                          <a:schemeClr val="dk1"/>
                        </a:buClr>
                        <a:buFont typeface="Arial"/>
                        <a:buNone/>
                      </a:pPr>
                      <a:r>
                        <a:rPr b="1" lang="fr-FR"/>
                        <a:t>Interprétation simple des résultats par biais d’un tableau généré par la commande VSC.</a:t>
                      </a:r>
                      <a:endParaRPr b="1" sz="1400" u="none" cap="none" strike="noStrike"/>
                    </a:p>
                  </a:txBody>
                  <a:tcPr marT="45725" marB="45725" marR="91450" marL="91450"/>
                </a:tc>
              </a:tr>
            </a:tbl>
          </a:graphicData>
        </a:graphic>
      </p:graphicFrame>
      <p:pic>
        <p:nvPicPr>
          <p:cNvPr descr="Une image contenant texte, capture d’écran, moniteur&#10;&#10;Description générée automatiquement" id="374" name="Google Shape;374;p27"/>
          <p:cNvPicPr preferRelativeResize="0"/>
          <p:nvPr/>
        </p:nvPicPr>
        <p:blipFill rotWithShape="1">
          <a:blip r:embed="rId6">
            <a:alphaModFix/>
          </a:blip>
          <a:srcRect b="0" l="0" r="0" t="0"/>
          <a:stretch/>
        </p:blipFill>
        <p:spPr>
          <a:xfrm>
            <a:off x="456725" y="2734625"/>
            <a:ext cx="5414227" cy="279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81" name="Google Shape;381;p28"/>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Performance :</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Apache Jmeter</a:t>
            </a:r>
            <a:r>
              <a:rPr b="1" i="0" lang="fr-FR" sz="2400" u="none" cap="none" strike="noStrike">
                <a:solidFill>
                  <a:srgbClr val="44398A"/>
                </a:solidFill>
                <a:latin typeface="Montserrat ExtraBold"/>
                <a:ea typeface="Montserrat ExtraBold"/>
                <a:cs typeface="Montserrat ExtraBold"/>
                <a:sym typeface="Montserrat ExtraBold"/>
              </a:rPr>
              <a:t> : </a:t>
            </a:r>
            <a:endParaRPr/>
          </a:p>
        </p:txBody>
      </p:sp>
      <p:sp>
        <p:nvSpPr>
          <p:cNvPr id="382" name="Google Shape;382;p28"/>
          <p:cNvSpPr txBox="1"/>
          <p:nvPr/>
        </p:nvSpPr>
        <p:spPr>
          <a:xfrm>
            <a:off x="482279" y="2721114"/>
            <a:ext cx="5386800" cy="708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Tester la monté en performance du site </a:t>
            </a:r>
            <a:endParaRPr/>
          </a:p>
          <a:p>
            <a:pPr indent="0" lvl="0" marL="0" marR="0" rtl="0" algn="l">
              <a:spcBef>
                <a:spcPts val="0"/>
              </a:spcBef>
              <a:spcAft>
                <a:spcPts val="0"/>
              </a:spcAft>
              <a:buNone/>
            </a:pPr>
            <a:r>
              <a:rPr b="1" lang="fr-FR" sz="2000" u="sng">
                <a:solidFill>
                  <a:srgbClr val="FF0000"/>
                </a:solidFill>
                <a:latin typeface="Arial"/>
                <a:ea typeface="Arial"/>
                <a:cs typeface="Arial"/>
                <a:sym typeface="Arial"/>
                <a:hlinkClick r:id="rId3">
                  <a:extLst>
                    <a:ext uri="{A12FA001-AC4F-418D-AE19-62706E023703}">
                      <ahyp:hlinkClr val="tx"/>
                    </a:ext>
                  </a:extLst>
                </a:hlinkClick>
              </a:rPr>
              <a:t>www.Decathlon.TN</a:t>
            </a:r>
            <a:r>
              <a:rPr b="1" lang="fr-FR" sz="2000">
                <a:solidFill>
                  <a:srgbClr val="FF0000"/>
                </a:solidFill>
                <a:latin typeface="Arial"/>
                <a:ea typeface="Arial"/>
                <a:cs typeface="Arial"/>
                <a:sym typeface="Arial"/>
              </a:rPr>
              <a:t> </a:t>
            </a:r>
            <a:endParaRPr b="1" sz="2000">
              <a:solidFill>
                <a:srgbClr val="FF0000"/>
              </a:solidFill>
              <a:latin typeface="Arial"/>
              <a:ea typeface="Arial"/>
              <a:cs typeface="Arial"/>
              <a:sym typeface="Arial"/>
            </a:endParaRPr>
          </a:p>
        </p:txBody>
      </p:sp>
      <p:sp>
        <p:nvSpPr>
          <p:cNvPr id="383" name="Google Shape;383;p28"/>
          <p:cNvSpPr txBox="1"/>
          <p:nvPr/>
        </p:nvSpPr>
        <p:spPr>
          <a:xfrm>
            <a:off x="396655" y="3945608"/>
            <a:ext cx="53867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b="1" lang="fr-FR" sz="2000">
                <a:solidFill>
                  <a:schemeClr val="dk1"/>
                </a:solidFill>
                <a:latin typeface="Arial"/>
                <a:ea typeface="Arial"/>
                <a:cs typeface="Arial"/>
                <a:sym typeface="Arial"/>
              </a:rPr>
            </a:br>
            <a:endParaRPr b="1" sz="2000">
              <a:solidFill>
                <a:srgbClr val="FF0000"/>
              </a:solidFill>
              <a:latin typeface="Arial"/>
              <a:ea typeface="Arial"/>
              <a:cs typeface="Arial"/>
              <a:sym typeface="Arial"/>
            </a:endParaRPr>
          </a:p>
        </p:txBody>
      </p:sp>
      <p:sp>
        <p:nvSpPr>
          <p:cNvPr id="384" name="Google Shape;384;p28"/>
          <p:cNvSpPr txBox="1"/>
          <p:nvPr/>
        </p:nvSpPr>
        <p:spPr>
          <a:xfrm>
            <a:off x="396661" y="3945588"/>
            <a:ext cx="5386800" cy="10158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Nous avons tester le site avec des paramètres simple afin d’éviter un éventuel blocage </a:t>
            </a:r>
            <a:endParaRPr/>
          </a:p>
        </p:txBody>
      </p:sp>
      <p:pic>
        <p:nvPicPr>
          <p:cNvPr id="385" name="Google Shape;385;p28"/>
          <p:cNvPicPr preferRelativeResize="0"/>
          <p:nvPr/>
        </p:nvPicPr>
        <p:blipFill rotWithShape="1">
          <a:blip r:embed="rId4">
            <a:alphaModFix/>
          </a:blip>
          <a:srcRect b="0" l="0" r="0" t="0"/>
          <a:stretch/>
        </p:blipFill>
        <p:spPr>
          <a:xfrm>
            <a:off x="5869039" y="2310179"/>
            <a:ext cx="6057900" cy="3504327"/>
          </a:xfrm>
          <a:prstGeom prst="rect">
            <a:avLst/>
          </a:prstGeom>
          <a:noFill/>
          <a:ln>
            <a:noFill/>
          </a:ln>
        </p:spPr>
      </p:pic>
      <p:sp>
        <p:nvSpPr>
          <p:cNvPr id="386" name="Google Shape;386;p28"/>
          <p:cNvSpPr txBox="1"/>
          <p:nvPr/>
        </p:nvSpPr>
        <p:spPr>
          <a:xfrm>
            <a:off x="482261" y="5170090"/>
            <a:ext cx="5386800" cy="7080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b="1" lang="fr-FR" sz="2000">
                <a:solidFill>
                  <a:schemeClr val="dk1"/>
                </a:solidFill>
                <a:latin typeface="Arial"/>
                <a:ea typeface="Arial"/>
                <a:cs typeface="Arial"/>
                <a:sym typeface="Arial"/>
              </a:rPr>
              <a:t>98,65% des test sont réussi devant un pourcentage d’échec de 1,35%</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3004388" y="190553"/>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Clôture de la campagne de test </a:t>
            </a:r>
            <a:endParaRPr sz="2400"/>
          </a:p>
        </p:txBody>
      </p:sp>
      <p:sp>
        <p:nvSpPr>
          <p:cNvPr id="393" name="Google Shape;393;p29"/>
          <p:cNvSpPr txBox="1"/>
          <p:nvPr/>
        </p:nvSpPr>
        <p:spPr>
          <a:xfrm>
            <a:off x="402098" y="689504"/>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Test </a:t>
            </a:r>
            <a:r>
              <a:rPr b="1" i="0" lang="fr-FR" sz="2400" u="none" cap="none" strike="noStrike">
                <a:solidFill>
                  <a:srgbClr val="44398A"/>
                </a:solidFill>
                <a:latin typeface="Montserrat ExtraBold"/>
                <a:ea typeface="Montserrat ExtraBold"/>
                <a:cs typeface="Montserrat ExtraBold"/>
                <a:sym typeface="Montserrat ExtraBold"/>
              </a:rPr>
              <a:t>Automatique</a:t>
            </a:r>
            <a:r>
              <a:rPr b="1" i="0" lang="fr-FR" sz="2400" u="none" cap="none" strike="noStrike">
                <a:solidFill>
                  <a:srgbClr val="44398A"/>
                </a:solidFill>
                <a:latin typeface="Montserrat ExtraBold"/>
                <a:ea typeface="Montserrat ExtraBold"/>
                <a:cs typeface="Montserrat ExtraBold"/>
                <a:sym typeface="Montserrat ExtraBold"/>
              </a:rPr>
              <a:t> :</a:t>
            </a:r>
            <a:endParaRPr/>
          </a:p>
          <a:p>
            <a:pPr indent="0" lvl="0" marL="0" marR="0" rtl="0" algn="l">
              <a:lnSpc>
                <a:spcPct val="100000"/>
              </a:lnSpc>
              <a:spcBef>
                <a:spcPts val="0"/>
              </a:spcBef>
              <a:spcAft>
                <a:spcPts val="0"/>
              </a:spcAft>
              <a:buClr>
                <a:srgbClr val="2570A2"/>
              </a:buClr>
              <a:buSzPts val="1800"/>
              <a:buFont typeface="Arial"/>
              <a:buNone/>
            </a:pPr>
            <a:r>
              <a:rPr b="1" i="0" lang="fr-FR" sz="2000" u="none" cap="none" strike="noStrike">
                <a:solidFill>
                  <a:srgbClr val="44398A"/>
                </a:solidFill>
                <a:latin typeface="Montserrat ExtraBold"/>
                <a:ea typeface="Montserrat ExtraBold"/>
                <a:cs typeface="Montserrat ExtraBold"/>
                <a:sym typeface="Montserrat ExtraBold"/>
              </a:rPr>
              <a:t>Cypress</a:t>
            </a:r>
            <a:r>
              <a:rPr b="1" i="0" lang="fr-FR" sz="2000" u="none" cap="none" strike="noStrike">
                <a:solidFill>
                  <a:srgbClr val="44398A"/>
                </a:solidFill>
                <a:latin typeface="Montserrat ExtraBold"/>
                <a:ea typeface="Montserrat ExtraBold"/>
                <a:cs typeface="Montserrat ExtraBold"/>
                <a:sym typeface="Montserrat ExtraBold"/>
              </a:rPr>
              <a:t> : Synthèse</a:t>
            </a:r>
            <a:endParaRPr/>
          </a:p>
        </p:txBody>
      </p:sp>
      <p:sp>
        <p:nvSpPr>
          <p:cNvPr id="394" name="Google Shape;394;p29"/>
          <p:cNvSpPr/>
          <p:nvPr/>
        </p:nvSpPr>
        <p:spPr>
          <a:xfrm>
            <a:off x="402098" y="1518917"/>
            <a:ext cx="1949284" cy="121571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Roboto"/>
              <a:buNone/>
            </a:pPr>
            <a:r>
              <a:rPr b="1" i="0" lang="fr-FR" sz="1900" u="none" cap="none" strike="noStrike">
                <a:solidFill>
                  <a:srgbClr val="000000"/>
                </a:solidFill>
                <a:latin typeface="Roboto"/>
                <a:ea typeface="Roboto"/>
                <a:cs typeface="Roboto"/>
                <a:sym typeface="Roboto"/>
              </a:rPr>
              <a:t>Contrainte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fr-FR"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395" name="Google Shape;395;p29"/>
          <p:cNvGraphicFramePr/>
          <p:nvPr/>
        </p:nvGraphicFramePr>
        <p:xfrm>
          <a:off x="716306" y="2734634"/>
          <a:ext cx="3000000" cy="3000000"/>
        </p:xfrm>
        <a:graphic>
          <a:graphicData uri="http://schemas.openxmlformats.org/drawingml/2006/table">
            <a:tbl>
              <a:tblPr bandRow="1" firstRow="1">
                <a:noFill/>
                <a:tableStyleId>{B671CE1C-65F2-4486-927A-07AB92DB83B8}</a:tableStyleId>
              </a:tblPr>
              <a:tblGrid>
                <a:gridCol w="5379700"/>
                <a:gridCol w="5379700"/>
              </a:tblGrid>
              <a:tr h="561000">
                <a:tc>
                  <a:txBody>
                    <a:bodyPr/>
                    <a:lstStyle/>
                    <a:p>
                      <a:pPr indent="0" lvl="0" marL="0" marR="0" rtl="0" algn="l">
                        <a:lnSpc>
                          <a:spcPct val="100000"/>
                        </a:lnSpc>
                        <a:spcBef>
                          <a:spcPts val="0"/>
                        </a:spcBef>
                        <a:spcAft>
                          <a:spcPts val="0"/>
                        </a:spcAft>
                        <a:buNone/>
                      </a:pPr>
                      <a:r>
                        <a:rPr lang="fr-FR" sz="1400" u="none" cap="none" strike="noStrike"/>
                        <a:t>Contrainte </a:t>
                      </a:r>
                      <a:endParaRPr/>
                    </a:p>
                  </a:txBody>
                  <a:tcPr marT="45725" marB="45725" marR="91450" marL="91450"/>
                </a:tc>
                <a:tc>
                  <a:txBody>
                    <a:bodyPr/>
                    <a:lstStyle/>
                    <a:p>
                      <a:pPr indent="0" lvl="0" marL="0" marR="0" rtl="0" algn="l">
                        <a:lnSpc>
                          <a:spcPct val="100000"/>
                        </a:lnSpc>
                        <a:spcBef>
                          <a:spcPts val="0"/>
                        </a:spcBef>
                        <a:spcAft>
                          <a:spcPts val="0"/>
                        </a:spcAft>
                        <a:buNone/>
                      </a:pPr>
                      <a:r>
                        <a:rPr lang="fr-FR" sz="1400" u="none" cap="none" strike="noStrike"/>
                        <a:t>Solution proposé </a:t>
                      </a:r>
                      <a:endParaRPr/>
                    </a:p>
                  </a:txBody>
                  <a:tcPr marT="45725" marB="45725" marR="91450" marL="91450"/>
                </a:tc>
              </a:tr>
              <a:tr h="1250350">
                <a:tc>
                  <a:txBody>
                    <a:bodyPr/>
                    <a:lstStyle/>
                    <a:p>
                      <a:pPr indent="0" lvl="0" marL="0" marR="0" rtl="0" algn="l">
                        <a:lnSpc>
                          <a:spcPct val="100000"/>
                        </a:lnSpc>
                        <a:spcBef>
                          <a:spcPts val="0"/>
                        </a:spcBef>
                        <a:spcAft>
                          <a:spcPts val="0"/>
                        </a:spcAft>
                        <a:buNone/>
                      </a:pPr>
                      <a:r>
                        <a:rPr b="1" i="0" lang="fr-FR" sz="1400" u="none" cap="none" strike="noStrike">
                          <a:solidFill>
                            <a:schemeClr val="dk1"/>
                          </a:solidFill>
                          <a:latin typeface="Arial"/>
                          <a:ea typeface="Arial"/>
                          <a:cs typeface="Arial"/>
                          <a:sym typeface="Arial"/>
                        </a:rPr>
                        <a:t>Impossibilité de réaliser un test de performance en injectant un grand nombre d’utilisateur durant une période importante</a:t>
                      </a:r>
                      <a:endParaRPr b="1" sz="1400" u="none" cap="none" strike="noStrike"/>
                    </a:p>
                    <a:p>
                      <a:pPr indent="0" lvl="0" marL="0" marR="0" rtl="0" algn="l">
                        <a:lnSpc>
                          <a:spcPct val="100000"/>
                        </a:lnSpc>
                        <a:spcBef>
                          <a:spcPts val="0"/>
                        </a:spcBef>
                        <a:spcAft>
                          <a:spcPts val="0"/>
                        </a:spcAft>
                        <a:buNone/>
                      </a:pPr>
                      <a:r>
                        <a:rPr b="1" i="0" lang="fr-FR" sz="1400" u="none" cap="none" strike="noStrike">
                          <a:solidFill>
                            <a:schemeClr val="dk1"/>
                          </a:solidFill>
                          <a:latin typeface="Arial"/>
                          <a:ea typeface="Arial"/>
                          <a:cs typeface="Arial"/>
                          <a:sym typeface="Arial"/>
                        </a:rPr>
                        <a:t>→Risque de blocage de la part du site</a:t>
                      </a:r>
                      <a:endParaRPr b="1" sz="1400" u="none" cap="none" strike="noStrike"/>
                    </a:p>
                    <a:p>
                      <a:pPr indent="0" lvl="0" marL="0" marR="0" rtl="0" algn="l">
                        <a:lnSpc>
                          <a:spcPct val="100000"/>
                        </a:lnSpc>
                        <a:spcBef>
                          <a:spcPts val="0"/>
                        </a:spcBef>
                        <a:spcAft>
                          <a:spcPts val="0"/>
                        </a:spcAft>
                        <a:buNone/>
                      </a:pPr>
                      <a:r>
                        <a:rPr b="1" i="0" lang="fr-FR" sz="1400" u="none" cap="none" strike="noStrike">
                          <a:solidFill>
                            <a:schemeClr val="dk1"/>
                          </a:solidFill>
                          <a:latin typeface="Arial"/>
                          <a:ea typeface="Arial"/>
                          <a:cs typeface="Arial"/>
                          <a:sym typeface="Arial"/>
                        </a:rPr>
                        <a:t>→ durée de génération de rapport trop longue</a:t>
                      </a:r>
                      <a:endParaRPr b="1" sz="1400" u="none" cap="none" strike="noStrike"/>
                    </a:p>
                    <a:p>
                      <a:pPr indent="0" lvl="0" marL="0" marR="0" rtl="0" algn="l">
                        <a:lnSpc>
                          <a:spcPct val="100000"/>
                        </a:lnSpc>
                        <a:spcBef>
                          <a:spcPts val="0"/>
                        </a:spcBef>
                        <a:spcAft>
                          <a:spcPts val="0"/>
                        </a:spcAft>
                        <a:buNone/>
                      </a:pPr>
                      <a:br>
                        <a:rPr lang="fr-FR" sz="1400" u="none" cap="none" strike="noStrike"/>
                      </a:b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b="1" i="0" lang="fr-FR" sz="1400" u="none" cap="none" strike="noStrike">
                          <a:solidFill>
                            <a:schemeClr val="dk1"/>
                          </a:solidFill>
                          <a:latin typeface="Arial"/>
                          <a:ea typeface="Arial"/>
                          <a:cs typeface="Arial"/>
                          <a:sym typeface="Arial"/>
                        </a:rPr>
                        <a:t>Réaliser un test de performance simple en diminuant le nombre d’utilisateur et le temps.</a:t>
                      </a:r>
                      <a:endParaRPr b="1" sz="1400" u="none" cap="none" strike="noStrike"/>
                    </a:p>
                  </a:txBody>
                  <a:tcPr marT="45725" marB="45725" marR="91450" marL="91450"/>
                </a:tc>
              </a:tr>
              <a:tr h="891725">
                <a:tc>
                  <a:txBody>
                    <a:bodyPr/>
                    <a:lstStyle/>
                    <a:p>
                      <a:pPr indent="0" lvl="0" marL="0" marR="0" rtl="0" algn="l">
                        <a:lnSpc>
                          <a:spcPct val="100000"/>
                        </a:lnSpc>
                        <a:spcBef>
                          <a:spcPts val="0"/>
                        </a:spcBef>
                        <a:spcAft>
                          <a:spcPts val="0"/>
                        </a:spcAft>
                        <a:buNone/>
                      </a:pPr>
                      <a:r>
                        <a:rPr b="1" lang="fr-FR" sz="1400" u="none" cap="none" strike="noStrike"/>
                        <a:t>Impossibilité de faire l’analyse des résultats des </a:t>
                      </a:r>
                      <a:r>
                        <a:rPr b="1" lang="fr-FR"/>
                        <a:t>tests </a:t>
                      </a:r>
                      <a:r>
                        <a:rPr b="1" lang="fr-FR" sz="1400" u="none" cap="none" strike="noStrike"/>
                        <a:t> de performance générer dans le Dashboard.</a:t>
                      </a:r>
                      <a:endParaRPr/>
                    </a:p>
                  </a:txBody>
                  <a:tcPr marT="45725" marB="45725" marR="91450" marL="91450"/>
                </a:tc>
                <a:tc>
                  <a:txBody>
                    <a:bodyPr/>
                    <a:lstStyle/>
                    <a:p>
                      <a:pPr indent="0" lvl="0" marL="0" marR="0" rtl="0" algn="l">
                        <a:lnSpc>
                          <a:spcPct val="100000"/>
                        </a:lnSpc>
                        <a:spcBef>
                          <a:spcPts val="0"/>
                        </a:spcBef>
                        <a:spcAft>
                          <a:spcPts val="0"/>
                        </a:spcAft>
                        <a:buNone/>
                      </a:pPr>
                      <a:r>
                        <a:rPr b="1" lang="fr-FR" sz="1400" u="none" cap="none" strike="noStrike"/>
                        <a:t>Interprétation Simple des résultats par biais d’un </a:t>
                      </a:r>
                      <a:r>
                        <a:rPr b="1" lang="fr-FR" sz="1400" u="none" cap="none" strike="noStrike"/>
                        <a:t>graphique</a:t>
                      </a:r>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type="title"/>
          </p:nvPr>
        </p:nvSpPr>
        <p:spPr>
          <a:xfrm>
            <a:off x="1933355" y="825553"/>
            <a:ext cx="7709654" cy="407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sz="4000"/>
              <a:t>Talan Academy </a:t>
            </a:r>
            <a:endParaRPr/>
          </a:p>
        </p:txBody>
      </p:sp>
      <p:pic>
        <p:nvPicPr>
          <p:cNvPr descr="Une image contenant texte, signe, sombre, ciel nocturne&#10;&#10;Description générée automatiquement" id="128" name="Google Shape;128;p3"/>
          <p:cNvPicPr preferRelativeResize="0"/>
          <p:nvPr/>
        </p:nvPicPr>
        <p:blipFill rotWithShape="1">
          <a:blip r:embed="rId3">
            <a:alphaModFix/>
          </a:blip>
          <a:srcRect b="0" l="0" r="0" t="0"/>
          <a:stretch/>
        </p:blipFill>
        <p:spPr>
          <a:xfrm>
            <a:off x="2447575" y="2806701"/>
            <a:ext cx="6934679" cy="171348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0"/>
          <p:cNvSpPr txBox="1"/>
          <p:nvPr>
            <p:ph type="title"/>
          </p:nvPr>
        </p:nvSpPr>
        <p:spPr>
          <a:xfrm>
            <a:off x="2241173" y="524382"/>
            <a:ext cx="7709654" cy="407795"/>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a:t>SYNTHESE GLOBALE </a:t>
            </a:r>
            <a:endParaRPr/>
          </a:p>
        </p:txBody>
      </p:sp>
      <p:sp>
        <p:nvSpPr>
          <p:cNvPr id="401" name="Google Shape;401;p30"/>
          <p:cNvSpPr txBox="1"/>
          <p:nvPr/>
        </p:nvSpPr>
        <p:spPr>
          <a:xfrm>
            <a:off x="791029" y="1417936"/>
            <a:ext cx="11154228"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570A2"/>
              </a:buClr>
              <a:buSzPts val="1800"/>
              <a:buFont typeface="Noto Sans Symbols"/>
              <a:buChar char="🡪"/>
            </a:pPr>
            <a:r>
              <a:rPr lang="fr-FR" sz="1800">
                <a:solidFill>
                  <a:schemeClr val="dk1"/>
                </a:solidFill>
                <a:latin typeface="Arial"/>
                <a:ea typeface="Arial"/>
                <a:cs typeface="Arial"/>
                <a:sym typeface="Arial"/>
              </a:rPr>
              <a:t>Suite à une contrainte de temps nous </a:t>
            </a:r>
            <a:r>
              <a:rPr lang="fr-FR" sz="2000">
                <a:solidFill>
                  <a:schemeClr val="dk1"/>
                </a:solidFill>
                <a:latin typeface="Arial"/>
                <a:ea typeface="Arial"/>
                <a:cs typeface="Arial"/>
                <a:sym typeface="Arial"/>
              </a:rPr>
              <a:t>n’avons</a:t>
            </a:r>
            <a:r>
              <a:rPr lang="fr-FR" sz="1800">
                <a:solidFill>
                  <a:schemeClr val="dk1"/>
                </a:solidFill>
                <a:latin typeface="Arial"/>
                <a:ea typeface="Arial"/>
                <a:cs typeface="Arial"/>
                <a:sym typeface="Arial"/>
              </a:rPr>
              <a:t> pas pu couvrir à 100% toutes les fonctionnalités du site </a:t>
            </a:r>
            <a:endParaRPr/>
          </a:p>
        </p:txBody>
      </p:sp>
      <p:sp>
        <p:nvSpPr>
          <p:cNvPr id="402" name="Google Shape;402;p30"/>
          <p:cNvSpPr txBox="1"/>
          <p:nvPr/>
        </p:nvSpPr>
        <p:spPr>
          <a:xfrm>
            <a:off x="791029" y="2244462"/>
            <a:ext cx="11154228" cy="92333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570A2"/>
              </a:buClr>
              <a:buSzPts val="1800"/>
              <a:buFont typeface="Noto Sans Symbols"/>
              <a:buChar char="🡪"/>
            </a:pPr>
            <a:r>
              <a:rPr lang="fr-FR" sz="1800">
                <a:solidFill>
                  <a:schemeClr val="dk1"/>
                </a:solidFill>
                <a:latin typeface="Arial"/>
                <a:ea typeface="Arial"/>
                <a:cs typeface="Arial"/>
                <a:sym typeface="Arial"/>
              </a:rPr>
              <a:t>Malgré le manque de documentation sur le projet (spécification, cahier des charges), nous avons pu réaliser notre campagne en se basant sur notre expérience personnelle de l’utilisation des autres différents sites web.</a:t>
            </a:r>
            <a:endParaRPr sz="1800">
              <a:solidFill>
                <a:schemeClr val="dk1"/>
              </a:solidFill>
              <a:latin typeface="Arial"/>
              <a:ea typeface="Arial"/>
              <a:cs typeface="Arial"/>
              <a:sym typeface="Arial"/>
            </a:endParaRPr>
          </a:p>
        </p:txBody>
      </p:sp>
      <p:sp>
        <p:nvSpPr>
          <p:cNvPr id="403" name="Google Shape;403;p30"/>
          <p:cNvSpPr txBox="1"/>
          <p:nvPr/>
        </p:nvSpPr>
        <p:spPr>
          <a:xfrm>
            <a:off x="791029" y="3594208"/>
            <a:ext cx="11154228" cy="6463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570A2"/>
              </a:buClr>
              <a:buSzPts val="1800"/>
              <a:buFont typeface="Noto Sans Symbols"/>
              <a:buChar char="🡪"/>
            </a:pPr>
            <a:r>
              <a:rPr lang="fr-FR" sz="1800">
                <a:solidFill>
                  <a:schemeClr val="dk1"/>
                </a:solidFill>
                <a:latin typeface="Arial"/>
                <a:ea typeface="Arial"/>
                <a:cs typeface="Arial"/>
                <a:sym typeface="Arial"/>
              </a:rPr>
              <a:t>Par manque de temps, nous n’avons pas eu l’occasion d’utiliser d’autres outils pour renforce notre campagne.</a:t>
            </a:r>
            <a:endParaRPr sz="1800">
              <a:solidFill>
                <a:schemeClr val="dk1"/>
              </a:solidFill>
              <a:latin typeface="Arial"/>
              <a:ea typeface="Arial"/>
              <a:cs typeface="Arial"/>
              <a:sym typeface="Arial"/>
            </a:endParaRPr>
          </a:p>
        </p:txBody>
      </p:sp>
      <p:sp>
        <p:nvSpPr>
          <p:cNvPr id="404" name="Google Shape;404;p30"/>
          <p:cNvSpPr txBox="1"/>
          <p:nvPr/>
        </p:nvSpPr>
        <p:spPr>
          <a:xfrm>
            <a:off x="791029" y="4666955"/>
            <a:ext cx="11154228" cy="6463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2570A2"/>
              </a:buClr>
              <a:buSzPts val="1800"/>
              <a:buFont typeface="Noto Sans Symbols"/>
              <a:buChar char="🡪"/>
            </a:pPr>
            <a:r>
              <a:rPr lang="fr-FR" sz="1800">
                <a:solidFill>
                  <a:schemeClr val="dk1"/>
                </a:solidFill>
                <a:latin typeface="Arial"/>
                <a:ea typeface="Arial"/>
                <a:cs typeface="Arial"/>
                <a:sym typeface="Arial"/>
              </a:rPr>
              <a:t>Comme nous étions limités dans le temps, il n'était pas possible d'effectuer d'autres tests et d'approfondir les tests déjà réalisés</a:t>
            </a:r>
            <a:r>
              <a:rPr b="1" i="1" lang="fr-FR" sz="1800">
                <a:solidFill>
                  <a:srgbClr val="434343"/>
                </a:solidFill>
                <a:latin typeface="Lato"/>
                <a:ea typeface="Lato"/>
                <a:cs typeface="Lato"/>
                <a:sym typeface="Lato"/>
              </a:rPr>
              <a:t>.</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1"/>
          <p:cNvSpPr txBox="1"/>
          <p:nvPr>
            <p:ph type="title"/>
          </p:nvPr>
        </p:nvSpPr>
        <p:spPr>
          <a:xfrm>
            <a:off x="1845659" y="1246468"/>
            <a:ext cx="7709654" cy="175436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sz="4000">
                <a:latin typeface="Arial"/>
                <a:ea typeface="Arial"/>
                <a:cs typeface="Arial"/>
                <a:sym typeface="Arial"/>
              </a:rPr>
              <a:t>Merci de votre attention </a:t>
            </a:r>
            <a:endParaRPr/>
          </a:p>
        </p:txBody>
      </p:sp>
      <p:pic>
        <p:nvPicPr>
          <p:cNvPr descr="Contour de visage d’ange contour" id="410" name="Google Shape;410;p31"/>
          <p:cNvPicPr preferRelativeResize="0"/>
          <p:nvPr/>
        </p:nvPicPr>
        <p:blipFill rotWithShape="1">
          <a:blip r:embed="rId3">
            <a:alphaModFix/>
          </a:blip>
          <a:srcRect b="0" l="0" r="0" t="0"/>
          <a:stretch/>
        </p:blipFill>
        <p:spPr>
          <a:xfrm>
            <a:off x="4209143" y="3000829"/>
            <a:ext cx="2982686" cy="29826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4"/>
          <p:cNvSpPr txBox="1"/>
          <p:nvPr>
            <p:ph type="title"/>
          </p:nvPr>
        </p:nvSpPr>
        <p:spPr>
          <a:xfrm>
            <a:off x="540000" y="252001"/>
            <a:ext cx="10756073" cy="4224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1" lang="fr-FR" sz="2800">
                <a:solidFill>
                  <a:srgbClr val="20408E"/>
                </a:solidFill>
                <a:latin typeface="Montserrat ExtraBold"/>
                <a:ea typeface="Montserrat ExtraBold"/>
                <a:cs typeface="Montserrat ExtraBold"/>
                <a:sym typeface="Montserrat ExtraBold"/>
              </a:rPr>
              <a:t>Présentation du projet </a:t>
            </a:r>
            <a:endParaRPr sz="2800">
              <a:solidFill>
                <a:srgbClr val="20408E"/>
              </a:solidFill>
              <a:latin typeface="Montserrat"/>
              <a:ea typeface="Montserrat"/>
              <a:cs typeface="Montserrat"/>
              <a:sym typeface="Montserrat"/>
            </a:endParaRPr>
          </a:p>
        </p:txBody>
      </p:sp>
      <p:sp>
        <p:nvSpPr>
          <p:cNvPr id="135" name="Google Shape;135;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33"/>
              <a:buFont typeface="Arial"/>
              <a:buNone/>
            </a:pPr>
            <a:r>
              <a:t/>
            </a:r>
            <a:endParaRPr b="0" i="0" sz="1333" u="none" cap="none" strike="noStrike">
              <a:solidFill>
                <a:srgbClr val="7F7F7F"/>
              </a:solidFill>
              <a:latin typeface="Montserrat"/>
              <a:ea typeface="Montserrat"/>
              <a:cs typeface="Montserrat"/>
              <a:sym typeface="Montserrat"/>
            </a:endParaRPr>
          </a:p>
        </p:txBody>
      </p:sp>
      <p:pic>
        <p:nvPicPr>
          <p:cNvPr id="136" name="Google Shape;136;p4"/>
          <p:cNvPicPr preferRelativeResize="0"/>
          <p:nvPr/>
        </p:nvPicPr>
        <p:blipFill rotWithShape="1">
          <a:blip r:embed="rId3">
            <a:alphaModFix/>
          </a:blip>
          <a:srcRect b="0" l="0" r="0" t="0"/>
          <a:stretch/>
        </p:blipFill>
        <p:spPr>
          <a:xfrm>
            <a:off x="7428089" y="1369206"/>
            <a:ext cx="4653845" cy="4549423"/>
          </a:xfrm>
          <a:prstGeom prst="rect">
            <a:avLst/>
          </a:prstGeom>
          <a:noFill/>
          <a:ln>
            <a:noFill/>
          </a:ln>
        </p:spPr>
      </p:pic>
      <p:sp>
        <p:nvSpPr>
          <p:cNvPr id="137" name="Google Shape;137;p4"/>
          <p:cNvSpPr txBox="1"/>
          <p:nvPr/>
        </p:nvSpPr>
        <p:spPr>
          <a:xfrm>
            <a:off x="540000" y="1403073"/>
            <a:ext cx="5730978" cy="17352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fr-FR" sz="2800" u="none" cap="none" strike="noStrike">
                <a:solidFill>
                  <a:srgbClr val="20408E"/>
                </a:solidFill>
                <a:latin typeface="Montserrat ExtraBold"/>
                <a:ea typeface="Montserrat ExtraBold"/>
                <a:cs typeface="Montserrat ExtraBold"/>
                <a:sym typeface="Montserrat ExtraBold"/>
              </a:rPr>
              <a:t> </a:t>
            </a:r>
            <a:endParaRPr b="0" i="0" sz="2800" u="none" cap="none" strike="noStrike">
              <a:solidFill>
                <a:srgbClr val="20408E"/>
              </a:solidFill>
              <a:latin typeface="Montserrat"/>
              <a:ea typeface="Montserrat"/>
              <a:cs typeface="Montserrat"/>
              <a:sym typeface="Montserrat"/>
            </a:endParaRPr>
          </a:p>
        </p:txBody>
      </p:sp>
      <p:sp>
        <p:nvSpPr>
          <p:cNvPr id="138" name="Google Shape;138;p4"/>
          <p:cNvSpPr txBox="1"/>
          <p:nvPr/>
        </p:nvSpPr>
        <p:spPr>
          <a:xfrm>
            <a:off x="386830" y="1723949"/>
            <a:ext cx="7041259" cy="37309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322A67"/>
                </a:solidFill>
                <a:latin typeface="Montserrat ExtraBold"/>
                <a:ea typeface="Montserrat ExtraBold"/>
                <a:cs typeface="Montserrat ExtraBold"/>
                <a:sym typeface="Montserrat ExtraBold"/>
              </a:rPr>
              <a:t>Le premier magasin de l’enseigne sportive a été inauguré en Tunisie il y a cinq ans, à Tunis City.</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22A67"/>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322A67"/>
                </a:solidFill>
                <a:latin typeface="Montserrat ExtraBold"/>
                <a:ea typeface="Montserrat ExtraBold"/>
                <a:cs typeface="Montserrat ExtraBold"/>
                <a:sym typeface="Montserrat ExtraBold"/>
              </a:rPr>
              <a:t>Depuis, trois autres magasins ont vu le jour : A la Marsa, à Djerba ainsi que le tout dernier, celui de Sousse.</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22A67"/>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322A67"/>
                </a:solidFill>
                <a:latin typeface="Montserrat ExtraBold"/>
                <a:ea typeface="Montserrat ExtraBold"/>
                <a:cs typeface="Montserrat ExtraBold"/>
                <a:sym typeface="Montserrat ExtraBold"/>
              </a:rPr>
              <a:t>L'enseigne propose des équipements pour 40 sports avec plus de 12000 produits de références.</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22A67"/>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1600"/>
              <a:buFont typeface="Arial"/>
              <a:buNone/>
            </a:pPr>
            <a:r>
              <a:rPr b="1" i="0" lang="fr-FR" sz="1600" u="none" cap="none" strike="noStrike">
                <a:solidFill>
                  <a:srgbClr val="322A67"/>
                </a:solidFill>
                <a:latin typeface="Montserrat ExtraBold"/>
                <a:ea typeface="Montserrat ExtraBold"/>
                <a:cs typeface="Montserrat ExtraBold"/>
                <a:sym typeface="Montserrat ExtraBold"/>
              </a:rPr>
              <a:t>En plus de ses magasins, Decathlon Tunisie propose un site de vente en ligne </a:t>
            </a:r>
            <a:r>
              <a:rPr b="1" i="0" lang="fr-FR" sz="2000" u="none" cap="none" strike="noStrike">
                <a:solidFill>
                  <a:srgbClr val="322A67"/>
                </a:solidFill>
                <a:latin typeface="Montserrat ExtraBold"/>
                <a:ea typeface="Montserrat ExtraBold"/>
                <a:cs typeface="Montserrat ExtraBold"/>
                <a:sym typeface="Montserrat ExtraBold"/>
              </a:rPr>
              <a:t>www.decathlon.tn</a:t>
            </a:r>
            <a:r>
              <a:rPr b="1" i="0" lang="fr-FR" sz="1600" u="none" cap="none" strike="noStrike">
                <a:solidFill>
                  <a:srgbClr val="322A67"/>
                </a:solidFill>
                <a:latin typeface="Montserrat ExtraBold"/>
                <a:ea typeface="Montserrat ExtraBold"/>
                <a:cs typeface="Montserrat ExtraBold"/>
                <a:sym typeface="Montserrat ExtraBold"/>
              </a:rPr>
              <a:t>  qui assure la livraison sur toute la Tunisie.</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0408E"/>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540000" y="252001"/>
            <a:ext cx="10756073" cy="42247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None/>
            </a:pPr>
            <a:r>
              <a:rPr b="1" lang="fr-FR" sz="2400">
                <a:solidFill>
                  <a:srgbClr val="20408E"/>
                </a:solidFill>
                <a:latin typeface="Montserrat ExtraBold"/>
                <a:ea typeface="Montserrat ExtraBold"/>
                <a:cs typeface="Montserrat ExtraBold"/>
                <a:sym typeface="Montserrat ExtraBold"/>
              </a:rPr>
              <a:t>Présentation du projet </a:t>
            </a:r>
            <a:br>
              <a:rPr b="1" lang="fr-FR" sz="2400">
                <a:solidFill>
                  <a:srgbClr val="20408E"/>
                </a:solidFill>
                <a:latin typeface="Montserrat ExtraBold"/>
                <a:ea typeface="Montserrat ExtraBold"/>
                <a:cs typeface="Montserrat ExtraBold"/>
                <a:sym typeface="Montserrat ExtraBold"/>
              </a:rPr>
            </a:br>
            <a:endParaRPr sz="2400">
              <a:solidFill>
                <a:srgbClr val="20408E"/>
              </a:solidFill>
              <a:latin typeface="Montserrat ExtraBold"/>
              <a:ea typeface="Montserrat ExtraBold"/>
              <a:cs typeface="Montserrat ExtraBold"/>
              <a:sym typeface="Montserrat ExtraBold"/>
            </a:endParaRPr>
          </a:p>
        </p:txBody>
      </p:sp>
      <p:sp>
        <p:nvSpPr>
          <p:cNvPr id="145" name="Google Shape;145;p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33"/>
              <a:buFont typeface="Arial"/>
              <a:buNone/>
            </a:pPr>
            <a:r>
              <a:t/>
            </a:r>
            <a:endParaRPr b="0" i="0" sz="1333" u="none" cap="none" strike="noStrike">
              <a:solidFill>
                <a:srgbClr val="7F7F7F"/>
              </a:solidFill>
              <a:latin typeface="Montserrat"/>
              <a:ea typeface="Montserrat"/>
              <a:cs typeface="Montserrat"/>
              <a:sym typeface="Montserrat"/>
            </a:endParaRPr>
          </a:p>
        </p:txBody>
      </p:sp>
      <p:cxnSp>
        <p:nvCxnSpPr>
          <p:cNvPr id="146" name="Google Shape;146;p5"/>
          <p:cNvCxnSpPr/>
          <p:nvPr/>
        </p:nvCxnSpPr>
        <p:spPr>
          <a:xfrm>
            <a:off x="5698387" y="4752113"/>
            <a:ext cx="1536000" cy="0"/>
          </a:xfrm>
          <a:prstGeom prst="straightConnector1">
            <a:avLst/>
          </a:prstGeom>
          <a:noFill/>
          <a:ln cap="flat" cmpd="sng" w="28575">
            <a:solidFill>
              <a:srgbClr val="F2F2F2"/>
            </a:solidFill>
            <a:prstDash val="solid"/>
            <a:round/>
            <a:headEnd len="sm" w="sm" type="none"/>
            <a:tailEnd len="med" w="med" type="triangle"/>
          </a:ln>
        </p:spPr>
      </p:cxnSp>
      <p:cxnSp>
        <p:nvCxnSpPr>
          <p:cNvPr id="147" name="Google Shape;147;p5"/>
          <p:cNvCxnSpPr/>
          <p:nvPr/>
        </p:nvCxnSpPr>
        <p:spPr>
          <a:xfrm>
            <a:off x="4051552" y="1408203"/>
            <a:ext cx="0" cy="601133"/>
          </a:xfrm>
          <a:prstGeom prst="straightConnector1">
            <a:avLst/>
          </a:prstGeom>
          <a:noFill/>
          <a:ln cap="flat" cmpd="sng" w="9525">
            <a:solidFill>
              <a:schemeClr val="lt1"/>
            </a:solidFill>
            <a:prstDash val="solid"/>
            <a:round/>
            <a:headEnd len="sm" w="sm" type="none"/>
            <a:tailEnd len="sm" w="sm" type="none"/>
          </a:ln>
        </p:spPr>
      </p:cxnSp>
      <p:cxnSp>
        <p:nvCxnSpPr>
          <p:cNvPr id="148" name="Google Shape;148;p5"/>
          <p:cNvCxnSpPr/>
          <p:nvPr/>
        </p:nvCxnSpPr>
        <p:spPr>
          <a:xfrm>
            <a:off x="4051552" y="2534513"/>
            <a:ext cx="0" cy="601133"/>
          </a:xfrm>
          <a:prstGeom prst="straightConnector1">
            <a:avLst/>
          </a:prstGeom>
          <a:noFill/>
          <a:ln cap="flat" cmpd="sng" w="9525">
            <a:solidFill>
              <a:schemeClr val="lt1"/>
            </a:solidFill>
            <a:prstDash val="solid"/>
            <a:round/>
            <a:headEnd len="sm" w="sm" type="none"/>
            <a:tailEnd len="sm" w="sm" type="none"/>
          </a:ln>
        </p:spPr>
      </p:cxnSp>
      <p:cxnSp>
        <p:nvCxnSpPr>
          <p:cNvPr id="149" name="Google Shape;149;p5"/>
          <p:cNvCxnSpPr/>
          <p:nvPr/>
        </p:nvCxnSpPr>
        <p:spPr>
          <a:xfrm>
            <a:off x="4051552" y="3708417"/>
            <a:ext cx="0" cy="601133"/>
          </a:xfrm>
          <a:prstGeom prst="straightConnector1">
            <a:avLst/>
          </a:prstGeom>
          <a:noFill/>
          <a:ln cap="flat" cmpd="sng" w="9525">
            <a:solidFill>
              <a:schemeClr val="lt1"/>
            </a:solidFill>
            <a:prstDash val="solid"/>
            <a:round/>
            <a:headEnd len="sm" w="sm" type="none"/>
            <a:tailEnd len="sm" w="sm" type="none"/>
          </a:ln>
        </p:spPr>
      </p:cxnSp>
      <p:cxnSp>
        <p:nvCxnSpPr>
          <p:cNvPr id="150" name="Google Shape;150;p5"/>
          <p:cNvCxnSpPr/>
          <p:nvPr/>
        </p:nvCxnSpPr>
        <p:spPr>
          <a:xfrm>
            <a:off x="4051552" y="4846496"/>
            <a:ext cx="0" cy="601133"/>
          </a:xfrm>
          <a:prstGeom prst="straightConnector1">
            <a:avLst/>
          </a:prstGeom>
          <a:noFill/>
          <a:ln cap="flat" cmpd="sng" w="9525">
            <a:solidFill>
              <a:schemeClr val="lt1"/>
            </a:solidFill>
            <a:prstDash val="solid"/>
            <a:round/>
            <a:headEnd len="sm" w="sm" type="none"/>
            <a:tailEnd len="sm" w="sm" type="none"/>
          </a:ln>
        </p:spPr>
      </p:cxnSp>
      <p:sp>
        <p:nvSpPr>
          <p:cNvPr id="151" name="Google Shape;151;p5"/>
          <p:cNvSpPr txBox="1"/>
          <p:nvPr/>
        </p:nvSpPr>
        <p:spPr>
          <a:xfrm>
            <a:off x="717963" y="858703"/>
            <a:ext cx="10756073" cy="4224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rgbClr val="20408E"/>
                </a:solidFill>
                <a:latin typeface="Montserrat ExtraBold"/>
                <a:ea typeface="Montserrat ExtraBold"/>
                <a:cs typeface="Montserrat ExtraBold"/>
                <a:sym typeface="Montserrat ExtraBold"/>
              </a:rPr>
              <a:t>Pourquoi Decathlon ?? </a:t>
            </a:r>
            <a:br>
              <a:rPr b="1" i="0" lang="fr-FR" sz="2400" u="none" cap="none" strike="noStrike">
                <a:solidFill>
                  <a:srgbClr val="20408E"/>
                </a:solidFill>
                <a:latin typeface="Montserrat ExtraBold"/>
                <a:ea typeface="Montserrat ExtraBold"/>
                <a:cs typeface="Montserrat ExtraBold"/>
                <a:sym typeface="Montserrat ExtraBold"/>
              </a:rPr>
            </a:br>
            <a:endParaRPr b="0" i="0" sz="2400" u="none" cap="none" strike="noStrike">
              <a:solidFill>
                <a:srgbClr val="20408E"/>
              </a:solidFill>
              <a:latin typeface="Montserrat ExtraBold"/>
              <a:ea typeface="Montserrat ExtraBold"/>
              <a:cs typeface="Montserrat ExtraBold"/>
              <a:sym typeface="Montserrat ExtraBold"/>
            </a:endParaRPr>
          </a:p>
        </p:txBody>
      </p:sp>
      <p:sp>
        <p:nvSpPr>
          <p:cNvPr id="152" name="Google Shape;152;p5"/>
          <p:cNvSpPr txBox="1"/>
          <p:nvPr/>
        </p:nvSpPr>
        <p:spPr>
          <a:xfrm>
            <a:off x="539999" y="1400615"/>
            <a:ext cx="10756073" cy="974961"/>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200"/>
              <a:buFont typeface="Noto Sans Symbols"/>
              <a:buChar char="🡪"/>
            </a:pPr>
            <a:r>
              <a:rPr b="1" i="0" lang="fr-FR" sz="1200" u="none" cap="none" strike="noStrike">
                <a:solidFill>
                  <a:srgbClr val="20408E"/>
                </a:solidFill>
                <a:latin typeface="Montserrat ExtraBold"/>
                <a:ea typeface="Montserrat ExtraBold"/>
                <a:cs typeface="Montserrat ExtraBold"/>
                <a:sym typeface="Montserrat ExtraBold"/>
              </a:rPr>
              <a:t>Diversité des produits</a:t>
            </a:r>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408E"/>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0408E"/>
              </a:solidFill>
              <a:latin typeface="Montserrat ExtraBold"/>
              <a:ea typeface="Montserrat ExtraBold"/>
              <a:cs typeface="Montserrat ExtraBold"/>
              <a:sym typeface="Montserrat ExtraBold"/>
            </a:endParaRPr>
          </a:p>
          <a:p>
            <a:pPr indent="-342900" lvl="0" marL="342900" marR="0" rtl="0" algn="l">
              <a:lnSpc>
                <a:spcPct val="100000"/>
              </a:lnSpc>
              <a:spcBef>
                <a:spcPts val="0"/>
              </a:spcBef>
              <a:spcAft>
                <a:spcPts val="0"/>
              </a:spcAft>
              <a:buClr>
                <a:srgbClr val="000000"/>
              </a:buClr>
              <a:buSzPts val="1200"/>
              <a:buFont typeface="Noto Sans Symbols"/>
              <a:buChar char="🡪"/>
            </a:pPr>
            <a:r>
              <a:rPr b="1" i="0" lang="fr-FR" sz="1200" u="none" cap="none" strike="noStrike">
                <a:solidFill>
                  <a:srgbClr val="20408E"/>
                </a:solidFill>
                <a:latin typeface="Montserrat ExtraBold"/>
                <a:ea typeface="Montserrat ExtraBold"/>
                <a:cs typeface="Montserrat ExtraBold"/>
                <a:sym typeface="Montserrat ExtraBold"/>
              </a:rPr>
              <a:t>Offres des articles de sports à des prix moins élevés par rapport à d’autres enseigne. </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20408E"/>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000000"/>
              </a:buClr>
              <a:buSzPts val="2400"/>
              <a:buFont typeface="Arial"/>
              <a:buNone/>
            </a:pPr>
            <a:r>
              <a:rPr b="1" i="0" lang="fr-FR" sz="2400" u="none" cap="none" strike="noStrike">
                <a:solidFill>
                  <a:srgbClr val="20408E"/>
                </a:solidFill>
                <a:latin typeface="Montserrat ExtraBold"/>
                <a:ea typeface="Montserrat ExtraBold"/>
                <a:cs typeface="Montserrat ExtraBold"/>
                <a:sym typeface="Montserrat ExtraBold"/>
              </a:rPr>
              <a:t> </a:t>
            </a:r>
            <a:br>
              <a:rPr b="1" i="0" lang="fr-FR" sz="2400" u="none" cap="none" strike="noStrike">
                <a:solidFill>
                  <a:srgbClr val="20408E"/>
                </a:solidFill>
                <a:latin typeface="Montserrat ExtraBold"/>
                <a:ea typeface="Montserrat ExtraBold"/>
                <a:cs typeface="Montserrat ExtraBold"/>
                <a:sym typeface="Montserrat ExtraBold"/>
              </a:rPr>
            </a:br>
            <a:endParaRPr b="0" i="0" sz="2400" u="none" cap="none" strike="noStrike">
              <a:solidFill>
                <a:srgbClr val="20408E"/>
              </a:solidFill>
              <a:latin typeface="Montserrat ExtraBold"/>
              <a:ea typeface="Montserrat ExtraBold"/>
              <a:cs typeface="Montserrat ExtraBold"/>
              <a:sym typeface="Montserrat ExtraBold"/>
            </a:endParaRPr>
          </a:p>
        </p:txBody>
      </p:sp>
      <p:pic>
        <p:nvPicPr>
          <p:cNvPr id="153" name="Google Shape;153;p5"/>
          <p:cNvPicPr preferRelativeResize="0"/>
          <p:nvPr/>
        </p:nvPicPr>
        <p:blipFill rotWithShape="1">
          <a:blip r:embed="rId3">
            <a:alphaModFix/>
          </a:blip>
          <a:srcRect b="0" l="0" r="0" t="0"/>
          <a:stretch/>
        </p:blipFill>
        <p:spPr>
          <a:xfrm>
            <a:off x="317505" y="2582107"/>
            <a:ext cx="5223978" cy="3895728"/>
          </a:xfrm>
          <a:prstGeom prst="rect">
            <a:avLst/>
          </a:prstGeom>
          <a:noFill/>
          <a:ln>
            <a:noFill/>
          </a:ln>
        </p:spPr>
      </p:pic>
      <p:pic>
        <p:nvPicPr>
          <p:cNvPr id="154" name="Google Shape;154;p5"/>
          <p:cNvPicPr preferRelativeResize="0"/>
          <p:nvPr/>
        </p:nvPicPr>
        <p:blipFill rotWithShape="1">
          <a:blip r:embed="rId4">
            <a:alphaModFix/>
          </a:blip>
          <a:srcRect b="0" l="0" r="0" t="0"/>
          <a:stretch/>
        </p:blipFill>
        <p:spPr>
          <a:xfrm>
            <a:off x="5698387" y="2582107"/>
            <a:ext cx="6524360" cy="3895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txBox="1"/>
          <p:nvPr>
            <p:ph type="title"/>
          </p:nvPr>
        </p:nvSpPr>
        <p:spPr>
          <a:xfrm>
            <a:off x="1931942" y="924331"/>
            <a:ext cx="7709654" cy="116411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sz="3200"/>
              <a:t>Lancement de la campagne de test </a:t>
            </a:r>
            <a:endParaRPr/>
          </a:p>
        </p:txBody>
      </p:sp>
      <p:pic>
        <p:nvPicPr>
          <p:cNvPr id="161" name="Google Shape;161;p6"/>
          <p:cNvPicPr preferRelativeResize="0"/>
          <p:nvPr/>
        </p:nvPicPr>
        <p:blipFill rotWithShape="1">
          <a:blip r:embed="rId3">
            <a:alphaModFix/>
          </a:blip>
          <a:srcRect b="0" l="0" r="0" t="0"/>
          <a:stretch/>
        </p:blipFill>
        <p:spPr>
          <a:xfrm>
            <a:off x="2027162" y="2828272"/>
            <a:ext cx="8060267" cy="2630005"/>
          </a:xfrm>
          <a:prstGeom prst="rect">
            <a:avLst/>
          </a:prstGeom>
          <a:noFill/>
          <a:ln>
            <a:noFill/>
          </a:ln>
        </p:spPr>
      </p:pic>
      <p:sp>
        <p:nvSpPr>
          <p:cNvPr id="162" name="Google Shape;162;p6"/>
          <p:cNvSpPr/>
          <p:nvPr/>
        </p:nvSpPr>
        <p:spPr>
          <a:xfrm>
            <a:off x="1483283" y="838731"/>
            <a:ext cx="8606972" cy="1335314"/>
          </a:xfrm>
          <a:prstGeom prst="rect">
            <a:avLst/>
          </a:prstGeom>
          <a:noFill/>
          <a:ln cap="flat" cmpd="sng" w="25400">
            <a:solidFill>
              <a:srgbClr val="8278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7"/>
          <p:cNvSpPr txBox="1"/>
          <p:nvPr>
            <p:ph type="title"/>
          </p:nvPr>
        </p:nvSpPr>
        <p:spPr>
          <a:xfrm>
            <a:off x="2112566" y="258287"/>
            <a:ext cx="7709654" cy="59966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t>Méthode adoptée pour la réalisation du projet </a:t>
            </a:r>
            <a:endParaRPr/>
          </a:p>
        </p:txBody>
      </p:sp>
      <p:sp>
        <p:nvSpPr>
          <p:cNvPr id="168" name="Google Shape;168;p7"/>
          <p:cNvSpPr txBox="1"/>
          <p:nvPr/>
        </p:nvSpPr>
        <p:spPr>
          <a:xfrm>
            <a:off x="684521" y="1528287"/>
            <a:ext cx="11067211" cy="502690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262626"/>
                </a:solidFill>
                <a:latin typeface="Montserrat"/>
                <a:ea typeface="Montserrat"/>
                <a:cs typeface="Montserrat"/>
                <a:sym typeface="Montserrat"/>
              </a:rPr>
              <a:t>Durant la réalisation du projet , nous avons adopté la méthode agile en faisons la répartition des tâches entre binôme.</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262626"/>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262626"/>
                </a:solidFill>
                <a:latin typeface="Montserrat"/>
                <a:ea typeface="Montserrat"/>
                <a:cs typeface="Montserrat"/>
                <a:sym typeface="Montserrat"/>
              </a:rPr>
              <a:t>Pour la gestion des tâches, nous avons utilisé l’outil Trello.</a:t>
            </a:r>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a:ea typeface="Montserrat"/>
              <a:cs typeface="Montserrat"/>
              <a:sym typeface="Montserrat"/>
            </a:endParaRPr>
          </a:p>
          <a:p>
            <a:pPr indent="0" lvl="0" marL="0" marR="0" rtl="0" algn="l">
              <a:lnSpc>
                <a:spcPct val="100000"/>
              </a:lnSpc>
              <a:spcBef>
                <a:spcPts val="0"/>
              </a:spcBef>
              <a:spcAft>
                <a:spcPts val="0"/>
              </a:spcAft>
              <a:buClr>
                <a:srgbClr val="2570A2"/>
              </a:buClr>
              <a:buSzPts val="1800"/>
              <a:buFont typeface="Arial"/>
              <a:buNone/>
            </a:pPr>
            <a:r>
              <a:t/>
            </a:r>
            <a:endParaRPr b="1" i="0" sz="2400" u="none" cap="none" strike="noStrike">
              <a:solidFill>
                <a:srgbClr val="44398A"/>
              </a:solidFill>
              <a:latin typeface="Montserrat"/>
              <a:ea typeface="Montserrat"/>
              <a:cs typeface="Montserrat"/>
              <a:sym typeface="Montserrat"/>
            </a:endParaRPr>
          </a:p>
        </p:txBody>
      </p:sp>
      <p:pic>
        <p:nvPicPr>
          <p:cNvPr id="169" name="Google Shape;169;p7"/>
          <p:cNvPicPr preferRelativeResize="0"/>
          <p:nvPr/>
        </p:nvPicPr>
        <p:blipFill rotWithShape="1">
          <a:blip r:embed="rId3">
            <a:alphaModFix/>
          </a:blip>
          <a:srcRect b="0" l="0" r="0" t="0"/>
          <a:stretch/>
        </p:blipFill>
        <p:spPr>
          <a:xfrm>
            <a:off x="1897305" y="3429000"/>
            <a:ext cx="8140176" cy="3041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idx="11" type="ftr"/>
          </p:nvPr>
        </p:nvSpPr>
        <p:spPr>
          <a:xfrm>
            <a:off x="9095263" y="6555191"/>
            <a:ext cx="2120773" cy="169277"/>
          </a:xfrm>
          <a:prstGeom prst="rect">
            <a:avLst/>
          </a:prstGeom>
          <a:noFill/>
          <a:ln>
            <a:noFill/>
          </a:ln>
        </p:spPr>
        <p:txBody>
          <a:bodyPr anchorCtr="0" anchor="ctr" bIns="0" lIns="0" spcFirstLastPara="1" rIns="0" wrap="square" tIns="0">
            <a:spAutoFit/>
          </a:bodyPr>
          <a:lstStyle/>
          <a:p>
            <a:pPr indent="0" lvl="0" marL="0" rtl="0" algn="r">
              <a:spcBef>
                <a:spcPts val="0"/>
              </a:spcBef>
              <a:spcAft>
                <a:spcPts val="0"/>
              </a:spcAft>
              <a:buClr>
                <a:srgbClr val="7F7F7F"/>
              </a:buClr>
              <a:buSzPts val="1400"/>
              <a:buFont typeface="Montserrat"/>
              <a:buNone/>
            </a:pPr>
            <a:r>
              <a:t/>
            </a:r>
            <a:endParaRPr/>
          </a:p>
        </p:txBody>
      </p:sp>
      <p:sp>
        <p:nvSpPr>
          <p:cNvPr id="175" name="Google Shape;175;p8"/>
          <p:cNvSpPr txBox="1"/>
          <p:nvPr>
            <p:ph type="title"/>
          </p:nvPr>
        </p:nvSpPr>
        <p:spPr>
          <a:xfrm>
            <a:off x="1733173" y="930781"/>
            <a:ext cx="7709654" cy="66579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fr-FR"/>
              <a:t>Analyse de Test </a:t>
            </a:r>
            <a:endParaRPr/>
          </a:p>
        </p:txBody>
      </p:sp>
      <p:pic>
        <p:nvPicPr>
          <p:cNvPr id="176" name="Google Shape;176;p8"/>
          <p:cNvPicPr preferRelativeResize="0"/>
          <p:nvPr/>
        </p:nvPicPr>
        <p:blipFill rotWithShape="1">
          <a:blip r:embed="rId3">
            <a:alphaModFix/>
          </a:blip>
          <a:srcRect b="0" l="0" r="0" t="0"/>
          <a:stretch/>
        </p:blipFill>
        <p:spPr>
          <a:xfrm>
            <a:off x="2063750" y="2191656"/>
            <a:ext cx="7048500" cy="3846287"/>
          </a:xfrm>
          <a:prstGeom prst="rect">
            <a:avLst/>
          </a:prstGeom>
          <a:noFill/>
          <a:ln>
            <a:noFill/>
          </a:ln>
        </p:spPr>
      </p:pic>
      <p:sp>
        <p:nvSpPr>
          <p:cNvPr id="177" name="Google Shape;177;p8"/>
          <p:cNvSpPr/>
          <p:nvPr/>
        </p:nvSpPr>
        <p:spPr>
          <a:xfrm>
            <a:off x="1548677" y="596019"/>
            <a:ext cx="8606972" cy="1335314"/>
          </a:xfrm>
          <a:prstGeom prst="rect">
            <a:avLst/>
          </a:prstGeom>
          <a:noFill/>
          <a:ln cap="flat" cmpd="sng" w="25400">
            <a:solidFill>
              <a:srgbClr val="8278C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9"/>
          <p:cNvSpPr txBox="1"/>
          <p:nvPr>
            <p:ph type="title"/>
          </p:nvPr>
        </p:nvSpPr>
        <p:spPr>
          <a:xfrm>
            <a:off x="3726877" y="213131"/>
            <a:ext cx="9838578" cy="40779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lang="fr-FR">
                <a:latin typeface="Montserrat ExtraBold"/>
                <a:ea typeface="Montserrat ExtraBold"/>
                <a:cs typeface="Montserrat ExtraBold"/>
                <a:sym typeface="Montserrat ExtraBold"/>
              </a:rPr>
              <a:t>ANALYSE DE TEST</a:t>
            </a:r>
            <a:endParaRPr/>
          </a:p>
        </p:txBody>
      </p:sp>
      <p:sp>
        <p:nvSpPr>
          <p:cNvPr id="184" name="Google Shape;184;p9"/>
          <p:cNvSpPr txBox="1"/>
          <p:nvPr/>
        </p:nvSpPr>
        <p:spPr>
          <a:xfrm>
            <a:off x="396655" y="1043493"/>
            <a:ext cx="9838578" cy="5595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570A2"/>
              </a:buClr>
              <a:buSzPts val="1800"/>
              <a:buFont typeface="Arial"/>
              <a:buNone/>
            </a:pPr>
            <a:r>
              <a:rPr b="1" i="0" lang="fr-FR" sz="2400" u="none" cap="none" strike="noStrike">
                <a:solidFill>
                  <a:srgbClr val="44398A"/>
                </a:solidFill>
                <a:latin typeface="Montserrat ExtraBold"/>
                <a:ea typeface="Montserrat ExtraBold"/>
                <a:cs typeface="Montserrat ExtraBold"/>
                <a:sym typeface="Montserrat ExtraBold"/>
              </a:rPr>
              <a:t>Choix des fonctionnalités </a:t>
            </a:r>
            <a:endParaRPr/>
          </a:p>
        </p:txBody>
      </p:sp>
      <p:sp>
        <p:nvSpPr>
          <p:cNvPr id="185" name="Google Shape;185;p9"/>
          <p:cNvSpPr txBox="1"/>
          <p:nvPr/>
        </p:nvSpPr>
        <p:spPr>
          <a:xfrm>
            <a:off x="396655" y="1666802"/>
            <a:ext cx="9838578" cy="4361465"/>
          </a:xfrm>
          <a:prstGeom prst="rect">
            <a:avLst/>
          </a:prstGeom>
          <a:noFill/>
          <a:ln>
            <a:noFill/>
          </a:ln>
        </p:spPr>
        <p:txBody>
          <a:bodyPr anchorCtr="0" anchor="t" bIns="91425" lIns="91425" spcFirstLastPara="1" rIns="91425" wrap="square" tIns="91425">
            <a:noAutofit/>
          </a:bodyPr>
          <a:lstStyle/>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Création d’un compte</a:t>
            </a:r>
            <a:endParaRPr/>
          </a:p>
          <a:p>
            <a:pPr indent="-196850" lvl="1" marL="28575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Connexion &amp; Déconnexion</a:t>
            </a:r>
            <a:endParaRPr/>
          </a:p>
          <a:p>
            <a:pPr indent="-196850" lvl="1" marL="28575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Modifier les infos personnelles</a:t>
            </a:r>
            <a:endParaRPr/>
          </a:p>
          <a:p>
            <a:pPr indent="-196850" lvl="1" marL="28575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Recherche d’un produit</a:t>
            </a:r>
            <a:endParaRPr/>
          </a:p>
          <a:p>
            <a:pPr indent="-196850" lvl="1" marL="28575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Passage d’une commande</a:t>
            </a:r>
            <a:endParaRPr/>
          </a:p>
          <a:p>
            <a:pPr indent="-196850" lvl="1" marL="285750" marR="0" rtl="0" algn="l">
              <a:lnSpc>
                <a:spcPct val="100000"/>
              </a:lnSpc>
              <a:spcBef>
                <a:spcPts val="0"/>
              </a:spcBef>
              <a:spcAft>
                <a:spcPts val="0"/>
              </a:spcAft>
              <a:buClr>
                <a:srgbClr val="2570A2"/>
              </a:buClr>
              <a:buSzPts val="1400"/>
              <a:buFont typeface="Noto Sans Symbols"/>
              <a:buNone/>
            </a:pPr>
            <a:r>
              <a:t/>
            </a:r>
            <a:endParaRPr b="0" i="0" sz="2400" u="none" cap="none" strike="noStrike">
              <a:solidFill>
                <a:srgbClr val="322A67"/>
              </a:solidFill>
              <a:latin typeface="Arial"/>
              <a:ea typeface="Arial"/>
              <a:cs typeface="Arial"/>
              <a:sym typeface="Arial"/>
            </a:endParaRPr>
          </a:p>
          <a:p>
            <a:pPr indent="-285750" lvl="1" marL="285750" marR="0" rtl="0" algn="l">
              <a:lnSpc>
                <a:spcPct val="100000"/>
              </a:lnSpc>
              <a:spcBef>
                <a:spcPts val="0"/>
              </a:spcBef>
              <a:spcAft>
                <a:spcPts val="0"/>
              </a:spcAft>
              <a:buClr>
                <a:srgbClr val="2570A2"/>
              </a:buClr>
              <a:buSzPts val="1400"/>
              <a:buFont typeface="Noto Sans Symbols"/>
              <a:buChar char="▪"/>
            </a:pPr>
            <a:r>
              <a:rPr b="0" i="0" lang="fr-FR" sz="2400" u="none" cap="none" strike="noStrike">
                <a:solidFill>
                  <a:srgbClr val="322A67"/>
                </a:solidFill>
                <a:latin typeface="Arial"/>
                <a:ea typeface="Arial"/>
                <a:cs typeface="Arial"/>
                <a:sym typeface="Arial"/>
              </a:rPr>
              <a:t>Remplissage et suppression d’article du panier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Conception personnalisée">
  <a:themeElements>
    <a:clrScheme name="Personnalisé 22">
      <a:dk1>
        <a:srgbClr val="000000"/>
      </a:dk1>
      <a:lt1>
        <a:srgbClr val="FFFFFF"/>
      </a:lt1>
      <a:dk2>
        <a:srgbClr val="44398A"/>
      </a:dk2>
      <a:lt2>
        <a:srgbClr val="203F8D"/>
      </a:lt2>
      <a:accent1>
        <a:srgbClr val="2C64A4"/>
      </a:accent1>
      <a:accent2>
        <a:srgbClr val="257A9D"/>
      </a:accent2>
      <a:accent3>
        <a:srgbClr val="257A9D"/>
      </a:accent3>
      <a:accent4>
        <a:srgbClr val="45D1D7"/>
      </a:accent4>
      <a:accent5>
        <a:srgbClr val="45D896"/>
      </a:accent5>
      <a:accent6>
        <a:srgbClr val="29898D"/>
      </a:accent6>
      <a:hlink>
        <a:srgbClr val="2162C1"/>
      </a:hlink>
      <a:folHlink>
        <a:srgbClr val="954E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2022-06-23T16:26:53Z</dcterms:created>
  <dc:creator>Mohamed Aziz El Ouni</dc:creator>
</cp:coreProperties>
</file>